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Merriweather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7.png" /><Relationship Id="rId5" Type="http://schemas.openxmlformats.org/officeDocument/2006/relationships/image" Target="../media/image4.png" /><Relationship Id="rId4" Type="http://schemas.openxmlformats.org/officeDocument/2006/relationships/hyperlink" Target="https://gamma.app/?utm_source=made-with-gamma" TargetMode="Externa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hyperlink" Target="https://gamma.app/?utm_source=made-with-gamma" TargetMode="Externa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6.pn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 /><Relationship Id="rId3" Type="http://schemas.openxmlformats.org/officeDocument/2006/relationships/image" Target="../media/image1.png" /><Relationship Id="rId7" Type="http://schemas.openxmlformats.org/officeDocument/2006/relationships/image" Target="../media/image8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.png" /><Relationship Id="rId5" Type="http://schemas.openxmlformats.org/officeDocument/2006/relationships/image" Target="../media/image4.png" /><Relationship Id="rId10" Type="http://schemas.openxmlformats.org/officeDocument/2006/relationships/image" Target="../media/image11.png" /><Relationship Id="rId4" Type="http://schemas.openxmlformats.org/officeDocument/2006/relationships/hyperlink" Target="https://gamma.app/?utm_source=made-with-gamma" TargetMode="External" /><Relationship Id="rId9" Type="http://schemas.openxmlformats.org/officeDocument/2006/relationships/image" Target="../media/image10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2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7" Type="http://schemas.openxmlformats.org/officeDocument/2006/relationships/image" Target="../media/image16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5.png" /><Relationship Id="rId5" Type="http://schemas.openxmlformats.org/officeDocument/2006/relationships/image" Target="../media/image14.png" /><Relationship Id="rId4" Type="http://schemas.openxmlformats.org/officeDocument/2006/relationships/image" Target="../media/image1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937747" y="1048494"/>
            <a:ext cx="9270504" cy="2892326"/>
            <a:chOff x="0" y="0"/>
            <a:chExt cx="12360672" cy="38564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360672" cy="3856435"/>
            </a:xfrm>
            <a:custGeom>
              <a:avLst/>
              <a:gdLst/>
              <a:ahLst/>
              <a:cxnLst/>
              <a:rect l="l" t="t" r="r" b="b"/>
              <a:pathLst>
                <a:path w="12360672" h="3856435">
                  <a:moveTo>
                    <a:pt x="0" y="0"/>
                  </a:moveTo>
                  <a:lnTo>
                    <a:pt x="12360672" y="0"/>
                  </a:lnTo>
                  <a:lnTo>
                    <a:pt x="12360672" y="3856435"/>
                  </a:lnTo>
                  <a:lnTo>
                    <a:pt x="0" y="38564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360672" cy="38850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562"/>
                </a:lnSpc>
              </a:pPr>
              <a:r>
                <a:rPr lang="en-US" sz="6062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ProteX SSL/TLS Certificate Analyzer Tool Overview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37747" y="4403526"/>
            <a:ext cx="9270504" cy="3948112"/>
            <a:chOff x="0" y="0"/>
            <a:chExt cx="12360672" cy="52641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60672" cy="5264150"/>
            </a:xfrm>
            <a:custGeom>
              <a:avLst/>
              <a:gdLst/>
              <a:ahLst/>
              <a:cxnLst/>
              <a:rect l="l" t="t" r="r" b="b"/>
              <a:pathLst>
                <a:path w="12360672" h="5264150">
                  <a:moveTo>
                    <a:pt x="0" y="0"/>
                  </a:moveTo>
                  <a:lnTo>
                    <a:pt x="12360672" y="0"/>
                  </a:lnTo>
                  <a:lnTo>
                    <a:pt x="12360672" y="5264150"/>
                  </a:lnTo>
                  <a:lnTo>
                    <a:pt x="0" y="52641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12360672" cy="5359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The ProteX SSL/TLS Certificate Analyzer Tool is a standalone desktop application designed for cybersecurity professionals and system administrators. Developed using Python, it performs detailed audits of website security configurations focusing on SSL/TLS certificates, protocols, cipher suites, HTTP headers, DNS records, and cookie flags. This tool offers a comprehensive, offline, and GUI-driven approach to help organizations enhance their web security posture effectively.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932985" y="8717012"/>
            <a:ext cx="503188" cy="503188"/>
            <a:chOff x="0" y="0"/>
            <a:chExt cx="670917" cy="67091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70941" cy="670941"/>
            </a:xfrm>
            <a:custGeom>
              <a:avLst/>
              <a:gdLst/>
              <a:ahLst/>
              <a:cxnLst/>
              <a:rect l="l" t="t" r="r" b="b"/>
              <a:pathLst>
                <a:path w="670941" h="670941">
                  <a:moveTo>
                    <a:pt x="0" y="335407"/>
                  </a:moveTo>
                  <a:cubicBezTo>
                    <a:pt x="0" y="150241"/>
                    <a:pt x="150241" y="0"/>
                    <a:pt x="335407" y="0"/>
                  </a:cubicBezTo>
                  <a:cubicBezTo>
                    <a:pt x="337312" y="0"/>
                    <a:pt x="339217" y="889"/>
                    <a:pt x="340360" y="2413"/>
                  </a:cubicBezTo>
                  <a:lnTo>
                    <a:pt x="335407" y="6350"/>
                  </a:lnTo>
                  <a:lnTo>
                    <a:pt x="335407" y="0"/>
                  </a:lnTo>
                  <a:lnTo>
                    <a:pt x="335407" y="6350"/>
                  </a:lnTo>
                  <a:lnTo>
                    <a:pt x="335407" y="0"/>
                  </a:lnTo>
                  <a:cubicBezTo>
                    <a:pt x="520700" y="0"/>
                    <a:pt x="670941" y="150241"/>
                    <a:pt x="670941" y="335407"/>
                  </a:cubicBezTo>
                  <a:cubicBezTo>
                    <a:pt x="670941" y="337820"/>
                    <a:pt x="669544" y="339979"/>
                    <a:pt x="667385" y="341122"/>
                  </a:cubicBezTo>
                  <a:lnTo>
                    <a:pt x="664591" y="335407"/>
                  </a:lnTo>
                  <a:lnTo>
                    <a:pt x="670941" y="335407"/>
                  </a:lnTo>
                  <a:cubicBezTo>
                    <a:pt x="670941" y="520700"/>
                    <a:pt x="520700" y="670941"/>
                    <a:pt x="335407" y="670941"/>
                  </a:cubicBezTo>
                  <a:lnTo>
                    <a:pt x="335407" y="664591"/>
                  </a:lnTo>
                  <a:lnTo>
                    <a:pt x="335407" y="658241"/>
                  </a:lnTo>
                  <a:lnTo>
                    <a:pt x="335407" y="664591"/>
                  </a:lnTo>
                  <a:lnTo>
                    <a:pt x="335407" y="670941"/>
                  </a:lnTo>
                  <a:cubicBezTo>
                    <a:pt x="150241" y="670941"/>
                    <a:pt x="0" y="520700"/>
                    <a:pt x="0" y="335407"/>
                  </a:cubicBezTo>
                  <a:lnTo>
                    <a:pt x="6350" y="335407"/>
                  </a:lnTo>
                  <a:lnTo>
                    <a:pt x="0" y="335407"/>
                  </a:lnTo>
                  <a:moveTo>
                    <a:pt x="12700" y="335407"/>
                  </a:moveTo>
                  <a:lnTo>
                    <a:pt x="6350" y="335407"/>
                  </a:lnTo>
                  <a:lnTo>
                    <a:pt x="12700" y="335407"/>
                  </a:lnTo>
                  <a:cubicBezTo>
                    <a:pt x="12700" y="513715"/>
                    <a:pt x="157226" y="658241"/>
                    <a:pt x="335407" y="658241"/>
                  </a:cubicBezTo>
                  <a:cubicBezTo>
                    <a:pt x="338963" y="658241"/>
                    <a:pt x="341757" y="661035"/>
                    <a:pt x="341757" y="664591"/>
                  </a:cubicBezTo>
                  <a:cubicBezTo>
                    <a:pt x="341757" y="668147"/>
                    <a:pt x="338963" y="670941"/>
                    <a:pt x="335407" y="670941"/>
                  </a:cubicBezTo>
                  <a:cubicBezTo>
                    <a:pt x="331851" y="670941"/>
                    <a:pt x="329057" y="668147"/>
                    <a:pt x="329057" y="664591"/>
                  </a:cubicBezTo>
                  <a:cubicBezTo>
                    <a:pt x="329057" y="661035"/>
                    <a:pt x="331851" y="658241"/>
                    <a:pt x="335407" y="658241"/>
                  </a:cubicBezTo>
                  <a:cubicBezTo>
                    <a:pt x="513715" y="658241"/>
                    <a:pt x="658114" y="513715"/>
                    <a:pt x="658114" y="335534"/>
                  </a:cubicBezTo>
                  <a:cubicBezTo>
                    <a:pt x="658114" y="333121"/>
                    <a:pt x="659511" y="330962"/>
                    <a:pt x="661670" y="329819"/>
                  </a:cubicBezTo>
                  <a:lnTo>
                    <a:pt x="664464" y="335534"/>
                  </a:lnTo>
                  <a:lnTo>
                    <a:pt x="658114" y="335534"/>
                  </a:lnTo>
                  <a:cubicBezTo>
                    <a:pt x="658241" y="157226"/>
                    <a:pt x="513715" y="12700"/>
                    <a:pt x="335407" y="12700"/>
                  </a:cubicBezTo>
                  <a:cubicBezTo>
                    <a:pt x="333502" y="12700"/>
                    <a:pt x="331597" y="11811"/>
                    <a:pt x="330454" y="10287"/>
                  </a:cubicBezTo>
                  <a:lnTo>
                    <a:pt x="335407" y="6350"/>
                  </a:lnTo>
                  <a:lnTo>
                    <a:pt x="335407" y="12700"/>
                  </a:lnTo>
                  <a:cubicBezTo>
                    <a:pt x="157226" y="12700"/>
                    <a:pt x="12700" y="157226"/>
                    <a:pt x="12700" y="335407"/>
                  </a:cubicBezTo>
                  <a:close/>
                </a:path>
              </a:pathLst>
            </a:custGeom>
            <a:solidFill>
              <a:srgbClr val="4D4D51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30474" y="731341"/>
            <a:ext cx="9569052" cy="1661518"/>
            <a:chOff x="0" y="0"/>
            <a:chExt cx="12758737" cy="22153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58737" cy="2215357"/>
            </a:xfrm>
            <a:custGeom>
              <a:avLst/>
              <a:gdLst/>
              <a:ahLst/>
              <a:cxnLst/>
              <a:rect l="l" t="t" r="r" b="b"/>
              <a:pathLst>
                <a:path w="12758737" h="2215357">
                  <a:moveTo>
                    <a:pt x="0" y="0"/>
                  </a:moveTo>
                  <a:lnTo>
                    <a:pt x="12758737" y="0"/>
                  </a:lnTo>
                  <a:lnTo>
                    <a:pt x="12758737" y="2215357"/>
                  </a:lnTo>
                  <a:lnTo>
                    <a:pt x="0" y="22153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758737" cy="22344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5187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Next Steps &amp; Adoption Strategies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5711" y="2786806"/>
            <a:ext cx="208806" cy="1434704"/>
            <a:chOff x="0" y="0"/>
            <a:chExt cx="278408" cy="1912938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265684" cy="1900301"/>
            </a:xfrm>
            <a:custGeom>
              <a:avLst/>
              <a:gdLst/>
              <a:ahLst/>
              <a:cxnLst/>
              <a:rect l="l" t="t" r="r" b="b"/>
              <a:pathLst>
                <a:path w="265684" h="1900301">
                  <a:moveTo>
                    <a:pt x="0" y="138303"/>
                  </a:moveTo>
                  <a:cubicBezTo>
                    <a:pt x="0" y="61849"/>
                    <a:pt x="59436" y="0"/>
                    <a:pt x="132842" y="0"/>
                  </a:cubicBezTo>
                  <a:cubicBezTo>
                    <a:pt x="206248" y="0"/>
                    <a:pt x="265684" y="61849"/>
                    <a:pt x="265684" y="138303"/>
                  </a:cubicBezTo>
                  <a:lnTo>
                    <a:pt x="265684" y="1761998"/>
                  </a:lnTo>
                  <a:cubicBezTo>
                    <a:pt x="265684" y="1838325"/>
                    <a:pt x="206248" y="1900301"/>
                    <a:pt x="132842" y="1900301"/>
                  </a:cubicBezTo>
                  <a:cubicBezTo>
                    <a:pt x="59436" y="1900301"/>
                    <a:pt x="0" y="1838325"/>
                    <a:pt x="0" y="1761998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78384" cy="1913001"/>
            </a:xfrm>
            <a:custGeom>
              <a:avLst/>
              <a:gdLst/>
              <a:ahLst/>
              <a:cxnLst/>
              <a:rect l="l" t="t" r="r" b="b"/>
              <a:pathLst>
                <a:path w="278384" h="1913001">
                  <a:moveTo>
                    <a:pt x="0" y="144653"/>
                  </a:moveTo>
                  <a:cubicBezTo>
                    <a:pt x="0" y="65024"/>
                    <a:pt x="62103" y="0"/>
                    <a:pt x="139192" y="0"/>
                  </a:cubicBezTo>
                  <a:cubicBezTo>
                    <a:pt x="141097" y="0"/>
                    <a:pt x="143002" y="889"/>
                    <a:pt x="144145" y="2413"/>
                  </a:cubicBezTo>
                  <a:lnTo>
                    <a:pt x="139192" y="6350"/>
                  </a:lnTo>
                  <a:lnTo>
                    <a:pt x="139192" y="0"/>
                  </a:lnTo>
                  <a:lnTo>
                    <a:pt x="139192" y="6350"/>
                  </a:lnTo>
                  <a:lnTo>
                    <a:pt x="139192" y="0"/>
                  </a:lnTo>
                  <a:cubicBezTo>
                    <a:pt x="216281" y="0"/>
                    <a:pt x="278384" y="65024"/>
                    <a:pt x="278384" y="144653"/>
                  </a:cubicBezTo>
                  <a:lnTo>
                    <a:pt x="278384" y="1768348"/>
                  </a:lnTo>
                  <a:lnTo>
                    <a:pt x="272034" y="1768348"/>
                  </a:lnTo>
                  <a:lnTo>
                    <a:pt x="278384" y="1768348"/>
                  </a:lnTo>
                  <a:cubicBezTo>
                    <a:pt x="278384" y="1847977"/>
                    <a:pt x="216281" y="1913001"/>
                    <a:pt x="139192" y="1913001"/>
                  </a:cubicBezTo>
                  <a:lnTo>
                    <a:pt x="139192" y="1906651"/>
                  </a:lnTo>
                  <a:lnTo>
                    <a:pt x="139192" y="1900301"/>
                  </a:lnTo>
                  <a:lnTo>
                    <a:pt x="139192" y="1906651"/>
                  </a:lnTo>
                  <a:lnTo>
                    <a:pt x="139192" y="1913001"/>
                  </a:lnTo>
                  <a:cubicBezTo>
                    <a:pt x="62103" y="1913001"/>
                    <a:pt x="0" y="1847977"/>
                    <a:pt x="0" y="1768348"/>
                  </a:cubicBezTo>
                  <a:lnTo>
                    <a:pt x="0" y="144653"/>
                  </a:lnTo>
                  <a:lnTo>
                    <a:pt x="6350" y="144653"/>
                  </a:lnTo>
                  <a:lnTo>
                    <a:pt x="0" y="144653"/>
                  </a:lnTo>
                  <a:moveTo>
                    <a:pt x="12700" y="144653"/>
                  </a:moveTo>
                  <a:lnTo>
                    <a:pt x="12700" y="1768348"/>
                  </a:lnTo>
                  <a:lnTo>
                    <a:pt x="6350" y="1768348"/>
                  </a:lnTo>
                  <a:lnTo>
                    <a:pt x="12700" y="1768348"/>
                  </a:lnTo>
                  <a:cubicBezTo>
                    <a:pt x="12700" y="1841500"/>
                    <a:pt x="69596" y="1900301"/>
                    <a:pt x="139192" y="1900301"/>
                  </a:cubicBezTo>
                  <a:cubicBezTo>
                    <a:pt x="142748" y="1900301"/>
                    <a:pt x="145542" y="1903095"/>
                    <a:pt x="145542" y="1906651"/>
                  </a:cubicBezTo>
                  <a:cubicBezTo>
                    <a:pt x="145542" y="1910207"/>
                    <a:pt x="142748" y="1913001"/>
                    <a:pt x="139192" y="1913001"/>
                  </a:cubicBezTo>
                  <a:cubicBezTo>
                    <a:pt x="135636" y="1913001"/>
                    <a:pt x="132842" y="1910207"/>
                    <a:pt x="132842" y="1906651"/>
                  </a:cubicBezTo>
                  <a:cubicBezTo>
                    <a:pt x="132842" y="1903095"/>
                    <a:pt x="135636" y="1900301"/>
                    <a:pt x="139192" y="1900301"/>
                  </a:cubicBezTo>
                  <a:cubicBezTo>
                    <a:pt x="208788" y="1900301"/>
                    <a:pt x="265684" y="1841500"/>
                    <a:pt x="265684" y="1768348"/>
                  </a:cubicBezTo>
                  <a:lnTo>
                    <a:pt x="265684" y="144653"/>
                  </a:lnTo>
                  <a:lnTo>
                    <a:pt x="272034" y="144653"/>
                  </a:lnTo>
                  <a:lnTo>
                    <a:pt x="265684" y="144653"/>
                  </a:lnTo>
                  <a:cubicBezTo>
                    <a:pt x="265684" y="71501"/>
                    <a:pt x="208788" y="12700"/>
                    <a:pt x="139192" y="12700"/>
                  </a:cubicBezTo>
                  <a:cubicBezTo>
                    <a:pt x="137287" y="12700"/>
                    <a:pt x="135382" y="11811"/>
                    <a:pt x="134239" y="10287"/>
                  </a:cubicBezTo>
                  <a:lnTo>
                    <a:pt x="139192" y="6350"/>
                  </a:lnTo>
                  <a:lnTo>
                    <a:pt x="139192" y="12700"/>
                  </a:lnTo>
                  <a:cubicBezTo>
                    <a:pt x="69596" y="12700"/>
                    <a:pt x="12700" y="71501"/>
                    <a:pt x="12700" y="144653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528465" y="2791569"/>
            <a:ext cx="6194226" cy="415379"/>
            <a:chOff x="0" y="0"/>
            <a:chExt cx="8258968" cy="5538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58968" cy="553838"/>
            </a:xfrm>
            <a:custGeom>
              <a:avLst/>
              <a:gdLst/>
              <a:ahLst/>
              <a:cxnLst/>
              <a:rect l="l" t="t" r="r" b="b"/>
              <a:pathLst>
                <a:path w="8258968" h="553838">
                  <a:moveTo>
                    <a:pt x="0" y="0"/>
                  </a:moveTo>
                  <a:lnTo>
                    <a:pt x="8258968" y="0"/>
                  </a:lnTo>
                  <a:lnTo>
                    <a:pt x="8258968" y="553838"/>
                  </a:lnTo>
                  <a:lnTo>
                    <a:pt x="0" y="553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258968" cy="5728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Integrate Tool into Security Workflows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28465" y="3366344"/>
            <a:ext cx="8971061" cy="850404"/>
            <a:chOff x="0" y="0"/>
            <a:chExt cx="11961415" cy="113387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961415" cy="1133872"/>
            </a:xfrm>
            <a:custGeom>
              <a:avLst/>
              <a:gdLst/>
              <a:ahLst/>
              <a:cxnLst/>
              <a:rect l="l" t="t" r="r" b="b"/>
              <a:pathLst>
                <a:path w="11961415" h="1133872">
                  <a:moveTo>
                    <a:pt x="0" y="0"/>
                  </a:moveTo>
                  <a:lnTo>
                    <a:pt x="11961415" y="0"/>
                  </a:lnTo>
                  <a:lnTo>
                    <a:pt x="11961415" y="1133872"/>
                  </a:lnTo>
                  <a:lnTo>
                    <a:pt x="0" y="1133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11961415" cy="12195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Adopt ProteX as part of routine security audits to identify misconfigurations early.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24421" y="4477791"/>
            <a:ext cx="208806" cy="1434704"/>
            <a:chOff x="0" y="0"/>
            <a:chExt cx="278408" cy="1912938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265684" cy="1900301"/>
            </a:xfrm>
            <a:custGeom>
              <a:avLst/>
              <a:gdLst/>
              <a:ahLst/>
              <a:cxnLst/>
              <a:rect l="l" t="t" r="r" b="b"/>
              <a:pathLst>
                <a:path w="265684" h="1900301">
                  <a:moveTo>
                    <a:pt x="0" y="138303"/>
                  </a:moveTo>
                  <a:cubicBezTo>
                    <a:pt x="0" y="61849"/>
                    <a:pt x="59436" y="0"/>
                    <a:pt x="132842" y="0"/>
                  </a:cubicBezTo>
                  <a:cubicBezTo>
                    <a:pt x="206248" y="0"/>
                    <a:pt x="265684" y="61849"/>
                    <a:pt x="265684" y="138303"/>
                  </a:cubicBezTo>
                  <a:lnTo>
                    <a:pt x="265684" y="1761998"/>
                  </a:lnTo>
                  <a:cubicBezTo>
                    <a:pt x="265684" y="1838325"/>
                    <a:pt x="206248" y="1900301"/>
                    <a:pt x="132842" y="1900301"/>
                  </a:cubicBezTo>
                  <a:cubicBezTo>
                    <a:pt x="59436" y="1900301"/>
                    <a:pt x="0" y="1838325"/>
                    <a:pt x="0" y="1761998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278384" cy="1913001"/>
            </a:xfrm>
            <a:custGeom>
              <a:avLst/>
              <a:gdLst/>
              <a:ahLst/>
              <a:cxnLst/>
              <a:rect l="l" t="t" r="r" b="b"/>
              <a:pathLst>
                <a:path w="278384" h="1913001">
                  <a:moveTo>
                    <a:pt x="0" y="144653"/>
                  </a:moveTo>
                  <a:cubicBezTo>
                    <a:pt x="0" y="65024"/>
                    <a:pt x="62103" y="0"/>
                    <a:pt x="139192" y="0"/>
                  </a:cubicBezTo>
                  <a:cubicBezTo>
                    <a:pt x="141097" y="0"/>
                    <a:pt x="143002" y="889"/>
                    <a:pt x="144145" y="2413"/>
                  </a:cubicBezTo>
                  <a:lnTo>
                    <a:pt x="139192" y="6350"/>
                  </a:lnTo>
                  <a:lnTo>
                    <a:pt x="139192" y="0"/>
                  </a:lnTo>
                  <a:lnTo>
                    <a:pt x="139192" y="6350"/>
                  </a:lnTo>
                  <a:lnTo>
                    <a:pt x="139192" y="0"/>
                  </a:lnTo>
                  <a:cubicBezTo>
                    <a:pt x="216281" y="0"/>
                    <a:pt x="278384" y="65024"/>
                    <a:pt x="278384" y="144653"/>
                  </a:cubicBezTo>
                  <a:lnTo>
                    <a:pt x="278384" y="1768348"/>
                  </a:lnTo>
                  <a:lnTo>
                    <a:pt x="272034" y="1768348"/>
                  </a:lnTo>
                  <a:lnTo>
                    <a:pt x="278384" y="1768348"/>
                  </a:lnTo>
                  <a:cubicBezTo>
                    <a:pt x="278384" y="1847977"/>
                    <a:pt x="216281" y="1913001"/>
                    <a:pt x="139192" y="1913001"/>
                  </a:cubicBezTo>
                  <a:lnTo>
                    <a:pt x="139192" y="1906651"/>
                  </a:lnTo>
                  <a:lnTo>
                    <a:pt x="139192" y="1900301"/>
                  </a:lnTo>
                  <a:lnTo>
                    <a:pt x="139192" y="1906651"/>
                  </a:lnTo>
                  <a:lnTo>
                    <a:pt x="139192" y="1913001"/>
                  </a:lnTo>
                  <a:cubicBezTo>
                    <a:pt x="62103" y="1913001"/>
                    <a:pt x="0" y="1847977"/>
                    <a:pt x="0" y="1768348"/>
                  </a:cubicBezTo>
                  <a:lnTo>
                    <a:pt x="0" y="144653"/>
                  </a:lnTo>
                  <a:lnTo>
                    <a:pt x="6350" y="144653"/>
                  </a:lnTo>
                  <a:lnTo>
                    <a:pt x="0" y="144653"/>
                  </a:lnTo>
                  <a:moveTo>
                    <a:pt x="12700" y="144653"/>
                  </a:moveTo>
                  <a:lnTo>
                    <a:pt x="12700" y="1768348"/>
                  </a:lnTo>
                  <a:lnTo>
                    <a:pt x="6350" y="1768348"/>
                  </a:lnTo>
                  <a:lnTo>
                    <a:pt x="12700" y="1768348"/>
                  </a:lnTo>
                  <a:cubicBezTo>
                    <a:pt x="12700" y="1841500"/>
                    <a:pt x="69596" y="1900301"/>
                    <a:pt x="139192" y="1900301"/>
                  </a:cubicBezTo>
                  <a:cubicBezTo>
                    <a:pt x="142748" y="1900301"/>
                    <a:pt x="145542" y="1903095"/>
                    <a:pt x="145542" y="1906651"/>
                  </a:cubicBezTo>
                  <a:cubicBezTo>
                    <a:pt x="145542" y="1910207"/>
                    <a:pt x="142748" y="1913001"/>
                    <a:pt x="139192" y="1913001"/>
                  </a:cubicBezTo>
                  <a:cubicBezTo>
                    <a:pt x="135636" y="1913001"/>
                    <a:pt x="132842" y="1910207"/>
                    <a:pt x="132842" y="1906651"/>
                  </a:cubicBezTo>
                  <a:cubicBezTo>
                    <a:pt x="132842" y="1903095"/>
                    <a:pt x="135636" y="1900301"/>
                    <a:pt x="139192" y="1900301"/>
                  </a:cubicBezTo>
                  <a:cubicBezTo>
                    <a:pt x="208788" y="1900301"/>
                    <a:pt x="265684" y="1841500"/>
                    <a:pt x="265684" y="1768348"/>
                  </a:cubicBezTo>
                  <a:lnTo>
                    <a:pt x="265684" y="144653"/>
                  </a:lnTo>
                  <a:lnTo>
                    <a:pt x="272034" y="144653"/>
                  </a:lnTo>
                  <a:lnTo>
                    <a:pt x="265684" y="144653"/>
                  </a:lnTo>
                  <a:cubicBezTo>
                    <a:pt x="265684" y="71501"/>
                    <a:pt x="208788" y="12700"/>
                    <a:pt x="139192" y="12700"/>
                  </a:cubicBezTo>
                  <a:cubicBezTo>
                    <a:pt x="137287" y="12700"/>
                    <a:pt x="135382" y="11811"/>
                    <a:pt x="134239" y="10287"/>
                  </a:cubicBezTo>
                  <a:lnTo>
                    <a:pt x="139192" y="6350"/>
                  </a:lnTo>
                  <a:lnTo>
                    <a:pt x="139192" y="12700"/>
                  </a:lnTo>
                  <a:cubicBezTo>
                    <a:pt x="69596" y="12700"/>
                    <a:pt x="12700" y="71501"/>
                    <a:pt x="12700" y="144653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927175" y="4482554"/>
            <a:ext cx="4775895" cy="415379"/>
            <a:chOff x="0" y="0"/>
            <a:chExt cx="6367860" cy="553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67860" cy="553838"/>
            </a:xfrm>
            <a:custGeom>
              <a:avLst/>
              <a:gdLst/>
              <a:ahLst/>
              <a:cxnLst/>
              <a:rect l="l" t="t" r="r" b="b"/>
              <a:pathLst>
                <a:path w="6367860" h="553838">
                  <a:moveTo>
                    <a:pt x="0" y="0"/>
                  </a:moveTo>
                  <a:lnTo>
                    <a:pt x="6367860" y="0"/>
                  </a:lnTo>
                  <a:lnTo>
                    <a:pt x="6367860" y="553838"/>
                  </a:lnTo>
                  <a:lnTo>
                    <a:pt x="0" y="553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6367860" cy="5728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Customize &amp; Expand Modules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927175" y="5057329"/>
            <a:ext cx="8572351" cy="850404"/>
            <a:chOff x="0" y="0"/>
            <a:chExt cx="11429802" cy="113387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429802" cy="1133872"/>
            </a:xfrm>
            <a:custGeom>
              <a:avLst/>
              <a:gdLst/>
              <a:ahLst/>
              <a:cxnLst/>
              <a:rect l="l" t="t" r="r" b="b"/>
              <a:pathLst>
                <a:path w="11429802" h="1133872">
                  <a:moveTo>
                    <a:pt x="0" y="0"/>
                  </a:moveTo>
                  <a:lnTo>
                    <a:pt x="11429802" y="0"/>
                  </a:lnTo>
                  <a:lnTo>
                    <a:pt x="11429802" y="1133872"/>
                  </a:lnTo>
                  <a:lnTo>
                    <a:pt x="0" y="1133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85725"/>
              <a:ext cx="11429802" cy="12195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Leverage open-source Python codebase to tailor analyses for specific organizational needs.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723281" y="6168777"/>
            <a:ext cx="208806" cy="1434704"/>
            <a:chOff x="0" y="0"/>
            <a:chExt cx="278408" cy="1912938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265684" cy="1900301"/>
            </a:xfrm>
            <a:custGeom>
              <a:avLst/>
              <a:gdLst/>
              <a:ahLst/>
              <a:cxnLst/>
              <a:rect l="l" t="t" r="r" b="b"/>
              <a:pathLst>
                <a:path w="265684" h="1900301">
                  <a:moveTo>
                    <a:pt x="0" y="138303"/>
                  </a:moveTo>
                  <a:cubicBezTo>
                    <a:pt x="0" y="61849"/>
                    <a:pt x="59436" y="0"/>
                    <a:pt x="132842" y="0"/>
                  </a:cubicBezTo>
                  <a:cubicBezTo>
                    <a:pt x="206248" y="0"/>
                    <a:pt x="265684" y="61849"/>
                    <a:pt x="265684" y="138303"/>
                  </a:cubicBezTo>
                  <a:lnTo>
                    <a:pt x="265684" y="1761998"/>
                  </a:lnTo>
                  <a:cubicBezTo>
                    <a:pt x="265684" y="1838325"/>
                    <a:pt x="206248" y="1900301"/>
                    <a:pt x="132842" y="1900301"/>
                  </a:cubicBezTo>
                  <a:cubicBezTo>
                    <a:pt x="59436" y="1900301"/>
                    <a:pt x="0" y="1838325"/>
                    <a:pt x="0" y="1761998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278384" cy="1913001"/>
            </a:xfrm>
            <a:custGeom>
              <a:avLst/>
              <a:gdLst/>
              <a:ahLst/>
              <a:cxnLst/>
              <a:rect l="l" t="t" r="r" b="b"/>
              <a:pathLst>
                <a:path w="278384" h="1913001">
                  <a:moveTo>
                    <a:pt x="0" y="144653"/>
                  </a:moveTo>
                  <a:cubicBezTo>
                    <a:pt x="0" y="65024"/>
                    <a:pt x="62103" y="0"/>
                    <a:pt x="139192" y="0"/>
                  </a:cubicBezTo>
                  <a:cubicBezTo>
                    <a:pt x="141097" y="0"/>
                    <a:pt x="143002" y="889"/>
                    <a:pt x="144145" y="2413"/>
                  </a:cubicBezTo>
                  <a:lnTo>
                    <a:pt x="139192" y="6350"/>
                  </a:lnTo>
                  <a:lnTo>
                    <a:pt x="139192" y="0"/>
                  </a:lnTo>
                  <a:lnTo>
                    <a:pt x="139192" y="6350"/>
                  </a:lnTo>
                  <a:lnTo>
                    <a:pt x="139192" y="0"/>
                  </a:lnTo>
                  <a:cubicBezTo>
                    <a:pt x="216281" y="0"/>
                    <a:pt x="278384" y="65024"/>
                    <a:pt x="278384" y="144653"/>
                  </a:cubicBezTo>
                  <a:lnTo>
                    <a:pt x="278384" y="1768348"/>
                  </a:lnTo>
                  <a:lnTo>
                    <a:pt x="272034" y="1768348"/>
                  </a:lnTo>
                  <a:lnTo>
                    <a:pt x="278384" y="1768348"/>
                  </a:lnTo>
                  <a:cubicBezTo>
                    <a:pt x="278384" y="1847977"/>
                    <a:pt x="216281" y="1913001"/>
                    <a:pt x="139192" y="1913001"/>
                  </a:cubicBezTo>
                  <a:lnTo>
                    <a:pt x="139192" y="1906651"/>
                  </a:lnTo>
                  <a:lnTo>
                    <a:pt x="139192" y="1900301"/>
                  </a:lnTo>
                  <a:lnTo>
                    <a:pt x="139192" y="1906651"/>
                  </a:lnTo>
                  <a:lnTo>
                    <a:pt x="139192" y="1913001"/>
                  </a:lnTo>
                  <a:cubicBezTo>
                    <a:pt x="62103" y="1913001"/>
                    <a:pt x="0" y="1847977"/>
                    <a:pt x="0" y="1768348"/>
                  </a:cubicBezTo>
                  <a:lnTo>
                    <a:pt x="0" y="144653"/>
                  </a:lnTo>
                  <a:lnTo>
                    <a:pt x="6350" y="144653"/>
                  </a:lnTo>
                  <a:lnTo>
                    <a:pt x="0" y="144653"/>
                  </a:lnTo>
                  <a:moveTo>
                    <a:pt x="12700" y="144653"/>
                  </a:moveTo>
                  <a:lnTo>
                    <a:pt x="12700" y="1768348"/>
                  </a:lnTo>
                  <a:lnTo>
                    <a:pt x="6350" y="1768348"/>
                  </a:lnTo>
                  <a:lnTo>
                    <a:pt x="12700" y="1768348"/>
                  </a:lnTo>
                  <a:cubicBezTo>
                    <a:pt x="12700" y="1841500"/>
                    <a:pt x="69596" y="1900301"/>
                    <a:pt x="139192" y="1900301"/>
                  </a:cubicBezTo>
                  <a:cubicBezTo>
                    <a:pt x="142748" y="1900301"/>
                    <a:pt x="145542" y="1903095"/>
                    <a:pt x="145542" y="1906651"/>
                  </a:cubicBezTo>
                  <a:cubicBezTo>
                    <a:pt x="145542" y="1910207"/>
                    <a:pt x="142748" y="1913001"/>
                    <a:pt x="139192" y="1913001"/>
                  </a:cubicBezTo>
                  <a:cubicBezTo>
                    <a:pt x="135636" y="1913001"/>
                    <a:pt x="132842" y="1910207"/>
                    <a:pt x="132842" y="1906651"/>
                  </a:cubicBezTo>
                  <a:cubicBezTo>
                    <a:pt x="132842" y="1903095"/>
                    <a:pt x="135636" y="1900301"/>
                    <a:pt x="139192" y="1900301"/>
                  </a:cubicBezTo>
                  <a:cubicBezTo>
                    <a:pt x="208788" y="1900301"/>
                    <a:pt x="265684" y="1841500"/>
                    <a:pt x="265684" y="1768348"/>
                  </a:cubicBezTo>
                  <a:lnTo>
                    <a:pt x="265684" y="144653"/>
                  </a:lnTo>
                  <a:lnTo>
                    <a:pt x="272034" y="144653"/>
                  </a:lnTo>
                  <a:lnTo>
                    <a:pt x="265684" y="144653"/>
                  </a:lnTo>
                  <a:cubicBezTo>
                    <a:pt x="265684" y="71501"/>
                    <a:pt x="208788" y="12700"/>
                    <a:pt x="139192" y="12700"/>
                  </a:cubicBezTo>
                  <a:cubicBezTo>
                    <a:pt x="137287" y="12700"/>
                    <a:pt x="135382" y="11811"/>
                    <a:pt x="134239" y="10287"/>
                  </a:cubicBezTo>
                  <a:lnTo>
                    <a:pt x="139192" y="6350"/>
                  </a:lnTo>
                  <a:lnTo>
                    <a:pt x="139192" y="12700"/>
                  </a:lnTo>
                  <a:cubicBezTo>
                    <a:pt x="69596" y="12700"/>
                    <a:pt x="12700" y="71501"/>
                    <a:pt x="12700" y="144653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2326035" y="6173540"/>
            <a:ext cx="4998095" cy="415379"/>
            <a:chOff x="0" y="0"/>
            <a:chExt cx="6664127" cy="55383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664127" cy="553838"/>
            </a:xfrm>
            <a:custGeom>
              <a:avLst/>
              <a:gdLst/>
              <a:ahLst/>
              <a:cxnLst/>
              <a:rect l="l" t="t" r="r" b="b"/>
              <a:pathLst>
                <a:path w="6664127" h="553838">
                  <a:moveTo>
                    <a:pt x="0" y="0"/>
                  </a:moveTo>
                  <a:lnTo>
                    <a:pt x="6664127" y="0"/>
                  </a:lnTo>
                  <a:lnTo>
                    <a:pt x="6664127" y="553838"/>
                  </a:lnTo>
                  <a:lnTo>
                    <a:pt x="0" y="553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6664127" cy="5728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Invest in Training &amp; Awareness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326035" y="6748314"/>
            <a:ext cx="8173491" cy="850404"/>
            <a:chOff x="0" y="0"/>
            <a:chExt cx="10897988" cy="113387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897988" cy="1133872"/>
            </a:xfrm>
            <a:custGeom>
              <a:avLst/>
              <a:gdLst/>
              <a:ahLst/>
              <a:cxnLst/>
              <a:rect l="l" t="t" r="r" b="b"/>
              <a:pathLst>
                <a:path w="10897988" h="1133872">
                  <a:moveTo>
                    <a:pt x="0" y="0"/>
                  </a:moveTo>
                  <a:lnTo>
                    <a:pt x="10897988" y="0"/>
                  </a:lnTo>
                  <a:lnTo>
                    <a:pt x="10897988" y="1133872"/>
                  </a:lnTo>
                  <a:lnTo>
                    <a:pt x="0" y="1133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85725"/>
              <a:ext cx="10897988" cy="12195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Use tool insights to educate staff and enforce best practices for SSL/TLS security.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121991" y="7859762"/>
            <a:ext cx="208806" cy="1434704"/>
            <a:chOff x="0" y="0"/>
            <a:chExt cx="278408" cy="1912938"/>
          </a:xfrm>
        </p:grpSpPr>
        <p:sp>
          <p:nvSpPr>
            <p:cNvPr id="38" name="Freeform 38"/>
            <p:cNvSpPr/>
            <p:nvPr/>
          </p:nvSpPr>
          <p:spPr>
            <a:xfrm>
              <a:off x="6350" y="6350"/>
              <a:ext cx="265684" cy="1900301"/>
            </a:xfrm>
            <a:custGeom>
              <a:avLst/>
              <a:gdLst/>
              <a:ahLst/>
              <a:cxnLst/>
              <a:rect l="l" t="t" r="r" b="b"/>
              <a:pathLst>
                <a:path w="265684" h="1900301">
                  <a:moveTo>
                    <a:pt x="0" y="138303"/>
                  </a:moveTo>
                  <a:cubicBezTo>
                    <a:pt x="0" y="61849"/>
                    <a:pt x="59436" y="0"/>
                    <a:pt x="132842" y="0"/>
                  </a:cubicBezTo>
                  <a:cubicBezTo>
                    <a:pt x="206248" y="0"/>
                    <a:pt x="265684" y="61849"/>
                    <a:pt x="265684" y="138303"/>
                  </a:cubicBezTo>
                  <a:lnTo>
                    <a:pt x="265684" y="1761998"/>
                  </a:lnTo>
                  <a:cubicBezTo>
                    <a:pt x="265684" y="1838325"/>
                    <a:pt x="206248" y="1900301"/>
                    <a:pt x="132842" y="1900301"/>
                  </a:cubicBezTo>
                  <a:cubicBezTo>
                    <a:pt x="59436" y="1900301"/>
                    <a:pt x="0" y="1838325"/>
                    <a:pt x="0" y="1761998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278384" cy="1913001"/>
            </a:xfrm>
            <a:custGeom>
              <a:avLst/>
              <a:gdLst/>
              <a:ahLst/>
              <a:cxnLst/>
              <a:rect l="l" t="t" r="r" b="b"/>
              <a:pathLst>
                <a:path w="278384" h="1913001">
                  <a:moveTo>
                    <a:pt x="0" y="144653"/>
                  </a:moveTo>
                  <a:cubicBezTo>
                    <a:pt x="0" y="65024"/>
                    <a:pt x="62103" y="0"/>
                    <a:pt x="139192" y="0"/>
                  </a:cubicBezTo>
                  <a:cubicBezTo>
                    <a:pt x="141097" y="0"/>
                    <a:pt x="143002" y="889"/>
                    <a:pt x="144145" y="2413"/>
                  </a:cubicBezTo>
                  <a:lnTo>
                    <a:pt x="139192" y="6350"/>
                  </a:lnTo>
                  <a:lnTo>
                    <a:pt x="139192" y="0"/>
                  </a:lnTo>
                  <a:lnTo>
                    <a:pt x="139192" y="6350"/>
                  </a:lnTo>
                  <a:lnTo>
                    <a:pt x="139192" y="0"/>
                  </a:lnTo>
                  <a:cubicBezTo>
                    <a:pt x="216281" y="0"/>
                    <a:pt x="278384" y="65024"/>
                    <a:pt x="278384" y="144653"/>
                  </a:cubicBezTo>
                  <a:lnTo>
                    <a:pt x="278384" y="1768348"/>
                  </a:lnTo>
                  <a:lnTo>
                    <a:pt x="272034" y="1768348"/>
                  </a:lnTo>
                  <a:lnTo>
                    <a:pt x="278384" y="1768348"/>
                  </a:lnTo>
                  <a:cubicBezTo>
                    <a:pt x="278384" y="1847977"/>
                    <a:pt x="216281" y="1913001"/>
                    <a:pt x="139192" y="1913001"/>
                  </a:cubicBezTo>
                  <a:lnTo>
                    <a:pt x="139192" y="1906651"/>
                  </a:lnTo>
                  <a:lnTo>
                    <a:pt x="139192" y="1900301"/>
                  </a:lnTo>
                  <a:lnTo>
                    <a:pt x="139192" y="1906651"/>
                  </a:lnTo>
                  <a:lnTo>
                    <a:pt x="139192" y="1913001"/>
                  </a:lnTo>
                  <a:cubicBezTo>
                    <a:pt x="62103" y="1913001"/>
                    <a:pt x="0" y="1847977"/>
                    <a:pt x="0" y="1768348"/>
                  </a:cubicBezTo>
                  <a:lnTo>
                    <a:pt x="0" y="144653"/>
                  </a:lnTo>
                  <a:lnTo>
                    <a:pt x="6350" y="144653"/>
                  </a:lnTo>
                  <a:lnTo>
                    <a:pt x="0" y="144653"/>
                  </a:lnTo>
                  <a:moveTo>
                    <a:pt x="12700" y="144653"/>
                  </a:moveTo>
                  <a:lnTo>
                    <a:pt x="12700" y="1768348"/>
                  </a:lnTo>
                  <a:lnTo>
                    <a:pt x="6350" y="1768348"/>
                  </a:lnTo>
                  <a:lnTo>
                    <a:pt x="12700" y="1768348"/>
                  </a:lnTo>
                  <a:cubicBezTo>
                    <a:pt x="12700" y="1841500"/>
                    <a:pt x="69596" y="1900301"/>
                    <a:pt x="139192" y="1900301"/>
                  </a:cubicBezTo>
                  <a:cubicBezTo>
                    <a:pt x="142748" y="1900301"/>
                    <a:pt x="145542" y="1903095"/>
                    <a:pt x="145542" y="1906651"/>
                  </a:cubicBezTo>
                  <a:cubicBezTo>
                    <a:pt x="145542" y="1910207"/>
                    <a:pt x="142748" y="1913001"/>
                    <a:pt x="139192" y="1913001"/>
                  </a:cubicBezTo>
                  <a:cubicBezTo>
                    <a:pt x="135636" y="1913001"/>
                    <a:pt x="132842" y="1910207"/>
                    <a:pt x="132842" y="1906651"/>
                  </a:cubicBezTo>
                  <a:cubicBezTo>
                    <a:pt x="132842" y="1903095"/>
                    <a:pt x="135636" y="1900301"/>
                    <a:pt x="139192" y="1900301"/>
                  </a:cubicBezTo>
                  <a:cubicBezTo>
                    <a:pt x="208788" y="1900301"/>
                    <a:pt x="265684" y="1841500"/>
                    <a:pt x="265684" y="1768348"/>
                  </a:cubicBezTo>
                  <a:lnTo>
                    <a:pt x="265684" y="144653"/>
                  </a:lnTo>
                  <a:lnTo>
                    <a:pt x="272034" y="144653"/>
                  </a:lnTo>
                  <a:lnTo>
                    <a:pt x="265684" y="144653"/>
                  </a:lnTo>
                  <a:cubicBezTo>
                    <a:pt x="265684" y="71501"/>
                    <a:pt x="208788" y="12700"/>
                    <a:pt x="139192" y="12700"/>
                  </a:cubicBezTo>
                  <a:cubicBezTo>
                    <a:pt x="137287" y="12700"/>
                    <a:pt x="135382" y="11811"/>
                    <a:pt x="134239" y="10287"/>
                  </a:cubicBezTo>
                  <a:lnTo>
                    <a:pt x="139192" y="6350"/>
                  </a:lnTo>
                  <a:lnTo>
                    <a:pt x="139192" y="12700"/>
                  </a:lnTo>
                  <a:cubicBezTo>
                    <a:pt x="69596" y="12700"/>
                    <a:pt x="12700" y="71501"/>
                    <a:pt x="12700" y="144653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2724745" y="7864525"/>
            <a:ext cx="5217467" cy="415379"/>
            <a:chOff x="0" y="0"/>
            <a:chExt cx="6956623" cy="55383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956623" cy="553838"/>
            </a:xfrm>
            <a:custGeom>
              <a:avLst/>
              <a:gdLst/>
              <a:ahLst/>
              <a:cxnLst/>
              <a:rect l="l" t="t" r="r" b="b"/>
              <a:pathLst>
                <a:path w="6956623" h="553838">
                  <a:moveTo>
                    <a:pt x="0" y="0"/>
                  </a:moveTo>
                  <a:lnTo>
                    <a:pt x="6956623" y="0"/>
                  </a:lnTo>
                  <a:lnTo>
                    <a:pt x="6956623" y="553838"/>
                  </a:lnTo>
                  <a:lnTo>
                    <a:pt x="0" y="553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19050"/>
              <a:ext cx="6956623" cy="5728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Plan for Future Feature Adoption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2724745" y="8439299"/>
            <a:ext cx="7774781" cy="850404"/>
            <a:chOff x="0" y="0"/>
            <a:chExt cx="10366375" cy="1133872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0366375" cy="1133872"/>
            </a:xfrm>
            <a:custGeom>
              <a:avLst/>
              <a:gdLst/>
              <a:ahLst/>
              <a:cxnLst/>
              <a:rect l="l" t="t" r="r" b="b"/>
              <a:pathLst>
                <a:path w="10366375" h="1133872">
                  <a:moveTo>
                    <a:pt x="0" y="0"/>
                  </a:moveTo>
                  <a:lnTo>
                    <a:pt x="10366375" y="0"/>
                  </a:lnTo>
                  <a:lnTo>
                    <a:pt x="10366375" y="1133872"/>
                  </a:lnTo>
                  <a:lnTo>
                    <a:pt x="0" y="1133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85725"/>
              <a:ext cx="10366375" cy="12195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Prepare to utilize upcoming AI and real-time alert features for proactive defense.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390454"/>
          </a:xfrm>
          <a:custGeom>
            <a:avLst/>
            <a:gdLst/>
            <a:ahLst/>
            <a:cxnLst/>
            <a:rect l="l" t="t" r="r" b="b"/>
            <a:pathLst>
              <a:path w="18288000" h="3390454">
                <a:moveTo>
                  <a:pt x="0" y="0"/>
                </a:moveTo>
                <a:lnTo>
                  <a:pt x="18288000" y="0"/>
                </a:lnTo>
                <a:lnTo>
                  <a:pt x="18288000" y="3390454"/>
                </a:lnTo>
                <a:lnTo>
                  <a:pt x="0" y="3390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" b="-6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49226" y="4136231"/>
            <a:ext cx="16389549" cy="1695152"/>
            <a:chOff x="0" y="0"/>
            <a:chExt cx="21852732" cy="22602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52731" cy="2260203"/>
            </a:xfrm>
            <a:custGeom>
              <a:avLst/>
              <a:gdLst/>
              <a:ahLst/>
              <a:cxnLst/>
              <a:rect l="l" t="t" r="r" b="b"/>
              <a:pathLst>
                <a:path w="21852731" h="2260203">
                  <a:moveTo>
                    <a:pt x="0" y="0"/>
                  </a:moveTo>
                  <a:lnTo>
                    <a:pt x="21852731" y="0"/>
                  </a:lnTo>
                  <a:lnTo>
                    <a:pt x="21852731" y="2260203"/>
                  </a:lnTo>
                  <a:lnTo>
                    <a:pt x="0" y="2260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1852732" cy="22887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625"/>
                </a:lnSpc>
              </a:pPr>
              <a:r>
                <a:rPr lang="en-US" sz="5312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Security Risks Arising from SSL/TLS Misconfigurations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4464" y="6233369"/>
            <a:ext cx="5291881" cy="3316932"/>
            <a:chOff x="0" y="0"/>
            <a:chExt cx="7055842" cy="4422577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7043165" cy="4409948"/>
            </a:xfrm>
            <a:custGeom>
              <a:avLst/>
              <a:gdLst/>
              <a:ahLst/>
              <a:cxnLst/>
              <a:rect l="l" t="t" r="r" b="b"/>
              <a:pathLst>
                <a:path w="7043165" h="4409948">
                  <a:moveTo>
                    <a:pt x="0" y="151892"/>
                  </a:moveTo>
                  <a:cubicBezTo>
                    <a:pt x="0" y="67945"/>
                    <a:pt x="68072" y="0"/>
                    <a:pt x="152019" y="0"/>
                  </a:cubicBezTo>
                  <a:lnTo>
                    <a:pt x="6891147" y="0"/>
                  </a:lnTo>
                  <a:cubicBezTo>
                    <a:pt x="6975094" y="0"/>
                    <a:pt x="7043165" y="67945"/>
                    <a:pt x="7043165" y="151892"/>
                  </a:cubicBezTo>
                  <a:lnTo>
                    <a:pt x="7043165" y="4258056"/>
                  </a:lnTo>
                  <a:cubicBezTo>
                    <a:pt x="7043165" y="4341876"/>
                    <a:pt x="6975094" y="4409948"/>
                    <a:pt x="6891147" y="4409948"/>
                  </a:cubicBezTo>
                  <a:lnTo>
                    <a:pt x="152019" y="4409948"/>
                  </a:lnTo>
                  <a:cubicBezTo>
                    <a:pt x="68072" y="4409821"/>
                    <a:pt x="0" y="4341876"/>
                    <a:pt x="0" y="4258056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055865" cy="4422648"/>
            </a:xfrm>
            <a:custGeom>
              <a:avLst/>
              <a:gdLst/>
              <a:ahLst/>
              <a:cxnLst/>
              <a:rect l="l" t="t" r="r" b="b"/>
              <a:pathLst>
                <a:path w="7055865" h="4422648">
                  <a:moveTo>
                    <a:pt x="0" y="158242"/>
                  </a:moveTo>
                  <a:cubicBezTo>
                    <a:pt x="0" y="70866"/>
                    <a:pt x="70866" y="0"/>
                    <a:pt x="158369" y="0"/>
                  </a:cubicBezTo>
                  <a:lnTo>
                    <a:pt x="6897497" y="0"/>
                  </a:lnTo>
                  <a:lnTo>
                    <a:pt x="6897497" y="6350"/>
                  </a:lnTo>
                  <a:lnTo>
                    <a:pt x="6897497" y="0"/>
                  </a:lnTo>
                  <a:cubicBezTo>
                    <a:pt x="6985000" y="0"/>
                    <a:pt x="7055865" y="70866"/>
                    <a:pt x="7055865" y="158242"/>
                  </a:cubicBezTo>
                  <a:lnTo>
                    <a:pt x="7049515" y="158242"/>
                  </a:lnTo>
                  <a:lnTo>
                    <a:pt x="7055865" y="158242"/>
                  </a:lnTo>
                  <a:lnTo>
                    <a:pt x="7055865" y="4264406"/>
                  </a:lnTo>
                  <a:lnTo>
                    <a:pt x="7049515" y="4264406"/>
                  </a:lnTo>
                  <a:lnTo>
                    <a:pt x="7055865" y="4264406"/>
                  </a:lnTo>
                  <a:cubicBezTo>
                    <a:pt x="7055865" y="4351782"/>
                    <a:pt x="6985000" y="4422648"/>
                    <a:pt x="6897497" y="4422648"/>
                  </a:cubicBezTo>
                  <a:lnTo>
                    <a:pt x="6897497" y="4416298"/>
                  </a:lnTo>
                  <a:lnTo>
                    <a:pt x="6897497" y="4422648"/>
                  </a:lnTo>
                  <a:lnTo>
                    <a:pt x="158369" y="4422648"/>
                  </a:lnTo>
                  <a:lnTo>
                    <a:pt x="158369" y="4416298"/>
                  </a:lnTo>
                  <a:lnTo>
                    <a:pt x="158369" y="4422648"/>
                  </a:lnTo>
                  <a:cubicBezTo>
                    <a:pt x="70866" y="4422521"/>
                    <a:pt x="0" y="4351782"/>
                    <a:pt x="0" y="4264406"/>
                  </a:cubicBezTo>
                  <a:lnTo>
                    <a:pt x="0" y="158242"/>
                  </a:lnTo>
                  <a:lnTo>
                    <a:pt x="6350" y="158242"/>
                  </a:lnTo>
                  <a:lnTo>
                    <a:pt x="0" y="158242"/>
                  </a:lnTo>
                  <a:moveTo>
                    <a:pt x="12700" y="158242"/>
                  </a:moveTo>
                  <a:lnTo>
                    <a:pt x="12700" y="4264406"/>
                  </a:lnTo>
                  <a:lnTo>
                    <a:pt x="6350" y="4264406"/>
                  </a:lnTo>
                  <a:lnTo>
                    <a:pt x="12700" y="4264406"/>
                  </a:lnTo>
                  <a:cubicBezTo>
                    <a:pt x="12700" y="4344797"/>
                    <a:pt x="77978" y="4409948"/>
                    <a:pt x="158369" y="4409948"/>
                  </a:cubicBezTo>
                  <a:lnTo>
                    <a:pt x="6897497" y="4409948"/>
                  </a:lnTo>
                  <a:cubicBezTo>
                    <a:pt x="6978015" y="4409948"/>
                    <a:pt x="7043165" y="4344797"/>
                    <a:pt x="7043165" y="4264406"/>
                  </a:cubicBezTo>
                  <a:lnTo>
                    <a:pt x="7043165" y="158242"/>
                  </a:lnTo>
                  <a:cubicBezTo>
                    <a:pt x="7043166" y="77851"/>
                    <a:pt x="6977888" y="12700"/>
                    <a:pt x="6897497" y="12700"/>
                  </a:cubicBezTo>
                  <a:lnTo>
                    <a:pt x="158369" y="12700"/>
                  </a:lnTo>
                  <a:lnTo>
                    <a:pt x="158369" y="6350"/>
                  </a:lnTo>
                  <a:lnTo>
                    <a:pt x="158369" y="12700"/>
                  </a:lnTo>
                  <a:cubicBezTo>
                    <a:pt x="77978" y="12700"/>
                    <a:pt x="12700" y="77851"/>
                    <a:pt x="12700" y="158242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29916" y="6518821"/>
            <a:ext cx="4720977" cy="847427"/>
            <a:chOff x="0" y="0"/>
            <a:chExt cx="6294637" cy="11299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94637" cy="1129903"/>
            </a:xfrm>
            <a:custGeom>
              <a:avLst/>
              <a:gdLst/>
              <a:ahLst/>
              <a:cxnLst/>
              <a:rect l="l" t="t" r="r" b="b"/>
              <a:pathLst>
                <a:path w="6294637" h="1129903">
                  <a:moveTo>
                    <a:pt x="0" y="0"/>
                  </a:moveTo>
                  <a:lnTo>
                    <a:pt x="6294637" y="0"/>
                  </a:lnTo>
                  <a:lnTo>
                    <a:pt x="6294637" y="1129903"/>
                  </a:lnTo>
                  <a:lnTo>
                    <a:pt x="0" y="11299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6294637" cy="11489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62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Expired or Self-Signed Certificates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29916" y="7528917"/>
            <a:ext cx="4720977" cy="1735931"/>
            <a:chOff x="0" y="0"/>
            <a:chExt cx="6294637" cy="23145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94637" cy="2314575"/>
            </a:xfrm>
            <a:custGeom>
              <a:avLst/>
              <a:gdLst/>
              <a:ahLst/>
              <a:cxnLst/>
              <a:rect l="l" t="t" r="r" b="b"/>
              <a:pathLst>
                <a:path w="6294637" h="2314575">
                  <a:moveTo>
                    <a:pt x="0" y="0"/>
                  </a:moveTo>
                  <a:lnTo>
                    <a:pt x="6294637" y="0"/>
                  </a:lnTo>
                  <a:lnTo>
                    <a:pt x="6294637" y="2314575"/>
                  </a:lnTo>
                  <a:lnTo>
                    <a:pt x="0" y="2314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6294637" cy="2400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Allow attackers to impersonate websites, leading to data interception or fraudulent transactions.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497985" y="6233369"/>
            <a:ext cx="5291881" cy="3316932"/>
            <a:chOff x="0" y="0"/>
            <a:chExt cx="7055842" cy="4422577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7043165" cy="4409948"/>
            </a:xfrm>
            <a:custGeom>
              <a:avLst/>
              <a:gdLst/>
              <a:ahLst/>
              <a:cxnLst/>
              <a:rect l="l" t="t" r="r" b="b"/>
              <a:pathLst>
                <a:path w="7043165" h="4409948">
                  <a:moveTo>
                    <a:pt x="0" y="151892"/>
                  </a:moveTo>
                  <a:cubicBezTo>
                    <a:pt x="0" y="67945"/>
                    <a:pt x="68072" y="0"/>
                    <a:pt x="152019" y="0"/>
                  </a:cubicBezTo>
                  <a:lnTo>
                    <a:pt x="6891147" y="0"/>
                  </a:lnTo>
                  <a:cubicBezTo>
                    <a:pt x="6975094" y="0"/>
                    <a:pt x="7043165" y="67945"/>
                    <a:pt x="7043165" y="151892"/>
                  </a:cubicBezTo>
                  <a:lnTo>
                    <a:pt x="7043165" y="4258056"/>
                  </a:lnTo>
                  <a:cubicBezTo>
                    <a:pt x="7043165" y="4341876"/>
                    <a:pt x="6975094" y="4409948"/>
                    <a:pt x="6891147" y="4409948"/>
                  </a:cubicBezTo>
                  <a:lnTo>
                    <a:pt x="152019" y="4409948"/>
                  </a:lnTo>
                  <a:cubicBezTo>
                    <a:pt x="68072" y="4409821"/>
                    <a:pt x="0" y="4341876"/>
                    <a:pt x="0" y="4258056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7055865" cy="4422648"/>
            </a:xfrm>
            <a:custGeom>
              <a:avLst/>
              <a:gdLst/>
              <a:ahLst/>
              <a:cxnLst/>
              <a:rect l="l" t="t" r="r" b="b"/>
              <a:pathLst>
                <a:path w="7055865" h="4422648">
                  <a:moveTo>
                    <a:pt x="0" y="158242"/>
                  </a:moveTo>
                  <a:cubicBezTo>
                    <a:pt x="0" y="70866"/>
                    <a:pt x="70866" y="0"/>
                    <a:pt x="158369" y="0"/>
                  </a:cubicBezTo>
                  <a:lnTo>
                    <a:pt x="6897497" y="0"/>
                  </a:lnTo>
                  <a:lnTo>
                    <a:pt x="6897497" y="6350"/>
                  </a:lnTo>
                  <a:lnTo>
                    <a:pt x="6897497" y="0"/>
                  </a:lnTo>
                  <a:cubicBezTo>
                    <a:pt x="6985000" y="0"/>
                    <a:pt x="7055865" y="70866"/>
                    <a:pt x="7055865" y="158242"/>
                  </a:cubicBezTo>
                  <a:lnTo>
                    <a:pt x="7049515" y="158242"/>
                  </a:lnTo>
                  <a:lnTo>
                    <a:pt x="7055865" y="158242"/>
                  </a:lnTo>
                  <a:lnTo>
                    <a:pt x="7055865" y="4264406"/>
                  </a:lnTo>
                  <a:lnTo>
                    <a:pt x="7049515" y="4264406"/>
                  </a:lnTo>
                  <a:lnTo>
                    <a:pt x="7055865" y="4264406"/>
                  </a:lnTo>
                  <a:cubicBezTo>
                    <a:pt x="7055865" y="4351782"/>
                    <a:pt x="6985000" y="4422648"/>
                    <a:pt x="6897497" y="4422648"/>
                  </a:cubicBezTo>
                  <a:lnTo>
                    <a:pt x="6897497" y="4416298"/>
                  </a:lnTo>
                  <a:lnTo>
                    <a:pt x="6897497" y="4422648"/>
                  </a:lnTo>
                  <a:lnTo>
                    <a:pt x="158369" y="4422648"/>
                  </a:lnTo>
                  <a:lnTo>
                    <a:pt x="158369" y="4416298"/>
                  </a:lnTo>
                  <a:lnTo>
                    <a:pt x="158369" y="4422648"/>
                  </a:lnTo>
                  <a:cubicBezTo>
                    <a:pt x="70866" y="4422521"/>
                    <a:pt x="0" y="4351782"/>
                    <a:pt x="0" y="4264406"/>
                  </a:cubicBezTo>
                  <a:lnTo>
                    <a:pt x="0" y="158242"/>
                  </a:lnTo>
                  <a:lnTo>
                    <a:pt x="6350" y="158242"/>
                  </a:lnTo>
                  <a:lnTo>
                    <a:pt x="0" y="158242"/>
                  </a:lnTo>
                  <a:moveTo>
                    <a:pt x="12700" y="158242"/>
                  </a:moveTo>
                  <a:lnTo>
                    <a:pt x="12700" y="4264406"/>
                  </a:lnTo>
                  <a:lnTo>
                    <a:pt x="6350" y="4264406"/>
                  </a:lnTo>
                  <a:lnTo>
                    <a:pt x="12700" y="4264406"/>
                  </a:lnTo>
                  <a:cubicBezTo>
                    <a:pt x="12700" y="4344797"/>
                    <a:pt x="77978" y="4409948"/>
                    <a:pt x="158369" y="4409948"/>
                  </a:cubicBezTo>
                  <a:lnTo>
                    <a:pt x="6897497" y="4409948"/>
                  </a:lnTo>
                  <a:cubicBezTo>
                    <a:pt x="6978015" y="4409948"/>
                    <a:pt x="7043165" y="4344797"/>
                    <a:pt x="7043165" y="4264406"/>
                  </a:cubicBezTo>
                  <a:lnTo>
                    <a:pt x="7043165" y="158242"/>
                  </a:lnTo>
                  <a:cubicBezTo>
                    <a:pt x="7043166" y="77851"/>
                    <a:pt x="6977888" y="12700"/>
                    <a:pt x="6897497" y="12700"/>
                  </a:cubicBezTo>
                  <a:lnTo>
                    <a:pt x="158369" y="12700"/>
                  </a:lnTo>
                  <a:lnTo>
                    <a:pt x="158369" y="6350"/>
                  </a:lnTo>
                  <a:lnTo>
                    <a:pt x="158369" y="12700"/>
                  </a:lnTo>
                  <a:cubicBezTo>
                    <a:pt x="77978" y="12700"/>
                    <a:pt x="12700" y="77851"/>
                    <a:pt x="12700" y="158242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783438" y="6518821"/>
            <a:ext cx="4720977" cy="847427"/>
            <a:chOff x="0" y="0"/>
            <a:chExt cx="6294637" cy="11299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294637" cy="1129903"/>
            </a:xfrm>
            <a:custGeom>
              <a:avLst/>
              <a:gdLst/>
              <a:ahLst/>
              <a:cxnLst/>
              <a:rect l="l" t="t" r="r" b="b"/>
              <a:pathLst>
                <a:path w="6294637" h="1129903">
                  <a:moveTo>
                    <a:pt x="0" y="0"/>
                  </a:moveTo>
                  <a:lnTo>
                    <a:pt x="6294637" y="0"/>
                  </a:lnTo>
                  <a:lnTo>
                    <a:pt x="6294637" y="1129903"/>
                  </a:lnTo>
                  <a:lnTo>
                    <a:pt x="0" y="11299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6294637" cy="11489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62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Weak Ciphers and Outdated Protocols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783438" y="7528917"/>
            <a:ext cx="4720977" cy="1301949"/>
            <a:chOff x="0" y="0"/>
            <a:chExt cx="6294637" cy="17359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294637" cy="1735932"/>
            </a:xfrm>
            <a:custGeom>
              <a:avLst/>
              <a:gdLst/>
              <a:ahLst/>
              <a:cxnLst/>
              <a:rect l="l" t="t" r="r" b="b"/>
              <a:pathLst>
                <a:path w="6294637" h="1735932">
                  <a:moveTo>
                    <a:pt x="0" y="0"/>
                  </a:moveTo>
                  <a:lnTo>
                    <a:pt x="6294637" y="0"/>
                  </a:lnTo>
                  <a:lnTo>
                    <a:pt x="6294637" y="1735932"/>
                  </a:lnTo>
                  <a:lnTo>
                    <a:pt x="0" y="17359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6294637" cy="18216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Protocols like SSLv3 and TLSv1 expose traffic to decryption and downgrade attacks.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051506" y="6233369"/>
            <a:ext cx="5291881" cy="3316932"/>
            <a:chOff x="0" y="0"/>
            <a:chExt cx="7055842" cy="4422577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7043165" cy="4409948"/>
            </a:xfrm>
            <a:custGeom>
              <a:avLst/>
              <a:gdLst/>
              <a:ahLst/>
              <a:cxnLst/>
              <a:rect l="l" t="t" r="r" b="b"/>
              <a:pathLst>
                <a:path w="7043165" h="4409948">
                  <a:moveTo>
                    <a:pt x="0" y="151892"/>
                  </a:moveTo>
                  <a:cubicBezTo>
                    <a:pt x="0" y="67945"/>
                    <a:pt x="68072" y="0"/>
                    <a:pt x="152019" y="0"/>
                  </a:cubicBezTo>
                  <a:lnTo>
                    <a:pt x="6891147" y="0"/>
                  </a:lnTo>
                  <a:cubicBezTo>
                    <a:pt x="6975094" y="0"/>
                    <a:pt x="7043165" y="67945"/>
                    <a:pt x="7043165" y="151892"/>
                  </a:cubicBezTo>
                  <a:lnTo>
                    <a:pt x="7043165" y="4258056"/>
                  </a:lnTo>
                  <a:cubicBezTo>
                    <a:pt x="7043165" y="4341876"/>
                    <a:pt x="6975094" y="4409948"/>
                    <a:pt x="6891147" y="4409948"/>
                  </a:cubicBezTo>
                  <a:lnTo>
                    <a:pt x="152019" y="4409948"/>
                  </a:lnTo>
                  <a:cubicBezTo>
                    <a:pt x="68072" y="4409821"/>
                    <a:pt x="0" y="4341876"/>
                    <a:pt x="0" y="4258056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7055865" cy="4422648"/>
            </a:xfrm>
            <a:custGeom>
              <a:avLst/>
              <a:gdLst/>
              <a:ahLst/>
              <a:cxnLst/>
              <a:rect l="l" t="t" r="r" b="b"/>
              <a:pathLst>
                <a:path w="7055865" h="4422648">
                  <a:moveTo>
                    <a:pt x="0" y="158242"/>
                  </a:moveTo>
                  <a:cubicBezTo>
                    <a:pt x="0" y="70866"/>
                    <a:pt x="70866" y="0"/>
                    <a:pt x="158369" y="0"/>
                  </a:cubicBezTo>
                  <a:lnTo>
                    <a:pt x="6897497" y="0"/>
                  </a:lnTo>
                  <a:lnTo>
                    <a:pt x="6897497" y="6350"/>
                  </a:lnTo>
                  <a:lnTo>
                    <a:pt x="6897497" y="0"/>
                  </a:lnTo>
                  <a:cubicBezTo>
                    <a:pt x="6985000" y="0"/>
                    <a:pt x="7055865" y="70866"/>
                    <a:pt x="7055865" y="158242"/>
                  </a:cubicBezTo>
                  <a:lnTo>
                    <a:pt x="7049515" y="158242"/>
                  </a:lnTo>
                  <a:lnTo>
                    <a:pt x="7055865" y="158242"/>
                  </a:lnTo>
                  <a:lnTo>
                    <a:pt x="7055865" y="4264406"/>
                  </a:lnTo>
                  <a:lnTo>
                    <a:pt x="7049515" y="4264406"/>
                  </a:lnTo>
                  <a:lnTo>
                    <a:pt x="7055865" y="4264406"/>
                  </a:lnTo>
                  <a:cubicBezTo>
                    <a:pt x="7055865" y="4351782"/>
                    <a:pt x="6985000" y="4422648"/>
                    <a:pt x="6897497" y="4422648"/>
                  </a:cubicBezTo>
                  <a:lnTo>
                    <a:pt x="6897497" y="4416298"/>
                  </a:lnTo>
                  <a:lnTo>
                    <a:pt x="6897497" y="4422648"/>
                  </a:lnTo>
                  <a:lnTo>
                    <a:pt x="158369" y="4422648"/>
                  </a:lnTo>
                  <a:lnTo>
                    <a:pt x="158369" y="4416298"/>
                  </a:lnTo>
                  <a:lnTo>
                    <a:pt x="158369" y="4422648"/>
                  </a:lnTo>
                  <a:cubicBezTo>
                    <a:pt x="70866" y="4422521"/>
                    <a:pt x="0" y="4351782"/>
                    <a:pt x="0" y="4264406"/>
                  </a:cubicBezTo>
                  <a:lnTo>
                    <a:pt x="0" y="158242"/>
                  </a:lnTo>
                  <a:lnTo>
                    <a:pt x="6350" y="158242"/>
                  </a:lnTo>
                  <a:lnTo>
                    <a:pt x="0" y="158242"/>
                  </a:lnTo>
                  <a:moveTo>
                    <a:pt x="12700" y="158242"/>
                  </a:moveTo>
                  <a:lnTo>
                    <a:pt x="12700" y="4264406"/>
                  </a:lnTo>
                  <a:lnTo>
                    <a:pt x="6350" y="4264406"/>
                  </a:lnTo>
                  <a:lnTo>
                    <a:pt x="12700" y="4264406"/>
                  </a:lnTo>
                  <a:cubicBezTo>
                    <a:pt x="12700" y="4344797"/>
                    <a:pt x="77978" y="4409948"/>
                    <a:pt x="158369" y="4409948"/>
                  </a:cubicBezTo>
                  <a:lnTo>
                    <a:pt x="6897497" y="4409948"/>
                  </a:lnTo>
                  <a:cubicBezTo>
                    <a:pt x="6978015" y="4409948"/>
                    <a:pt x="7043165" y="4344797"/>
                    <a:pt x="7043165" y="4264406"/>
                  </a:cubicBezTo>
                  <a:lnTo>
                    <a:pt x="7043165" y="158242"/>
                  </a:lnTo>
                  <a:cubicBezTo>
                    <a:pt x="7043166" y="77851"/>
                    <a:pt x="6977888" y="12700"/>
                    <a:pt x="6897497" y="12700"/>
                  </a:cubicBezTo>
                  <a:lnTo>
                    <a:pt x="158369" y="12700"/>
                  </a:lnTo>
                  <a:lnTo>
                    <a:pt x="158369" y="6350"/>
                  </a:lnTo>
                  <a:lnTo>
                    <a:pt x="158369" y="12700"/>
                  </a:lnTo>
                  <a:cubicBezTo>
                    <a:pt x="77978" y="12700"/>
                    <a:pt x="12700" y="77851"/>
                    <a:pt x="12700" y="158242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336959" y="6518821"/>
            <a:ext cx="4720977" cy="847427"/>
            <a:chOff x="0" y="0"/>
            <a:chExt cx="6294637" cy="112990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294637" cy="1129903"/>
            </a:xfrm>
            <a:custGeom>
              <a:avLst/>
              <a:gdLst/>
              <a:ahLst/>
              <a:cxnLst/>
              <a:rect l="l" t="t" r="r" b="b"/>
              <a:pathLst>
                <a:path w="6294637" h="1129903">
                  <a:moveTo>
                    <a:pt x="0" y="0"/>
                  </a:moveTo>
                  <a:lnTo>
                    <a:pt x="6294637" y="0"/>
                  </a:lnTo>
                  <a:lnTo>
                    <a:pt x="6294637" y="1129903"/>
                  </a:lnTo>
                  <a:lnTo>
                    <a:pt x="0" y="11299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6294637" cy="11489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62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Missing or Misconfigured HTTP Headers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336959" y="7528917"/>
            <a:ext cx="4720977" cy="1301949"/>
            <a:chOff x="0" y="0"/>
            <a:chExt cx="6294637" cy="173593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294637" cy="1735932"/>
            </a:xfrm>
            <a:custGeom>
              <a:avLst/>
              <a:gdLst/>
              <a:ahLst/>
              <a:cxnLst/>
              <a:rect l="l" t="t" r="r" b="b"/>
              <a:pathLst>
                <a:path w="6294637" h="1735932">
                  <a:moveTo>
                    <a:pt x="0" y="0"/>
                  </a:moveTo>
                  <a:lnTo>
                    <a:pt x="6294637" y="0"/>
                  </a:lnTo>
                  <a:lnTo>
                    <a:pt x="6294637" y="1735932"/>
                  </a:lnTo>
                  <a:lnTo>
                    <a:pt x="0" y="17359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6294637" cy="18216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Absence of HSTS, CSP, and secure cookie flags increases susceptibility to XSS and session hijacking.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5809" y="783431"/>
            <a:ext cx="9438382" cy="2666851"/>
            <a:chOff x="0" y="0"/>
            <a:chExt cx="12584510" cy="35558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84510" cy="3555802"/>
            </a:xfrm>
            <a:custGeom>
              <a:avLst/>
              <a:gdLst/>
              <a:ahLst/>
              <a:cxnLst/>
              <a:rect l="l" t="t" r="r" b="b"/>
              <a:pathLst>
                <a:path w="12584510" h="3555802">
                  <a:moveTo>
                    <a:pt x="0" y="0"/>
                  </a:moveTo>
                  <a:lnTo>
                    <a:pt x="12584510" y="0"/>
                  </a:lnTo>
                  <a:lnTo>
                    <a:pt x="12584510" y="3555802"/>
                  </a:lnTo>
                  <a:lnTo>
                    <a:pt x="0" y="35558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584510" cy="35939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ProteX Tool: Comprehensive Offline SSL/TLS Analysis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1046" y="3872210"/>
            <a:ext cx="649635" cy="649635"/>
            <a:chOff x="0" y="0"/>
            <a:chExt cx="866180" cy="866180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853440" cy="853567"/>
            </a:xfrm>
            <a:custGeom>
              <a:avLst/>
              <a:gdLst/>
              <a:ahLst/>
              <a:cxnLst/>
              <a:rect l="l" t="t" r="r" b="b"/>
              <a:pathLst>
                <a:path w="853440" h="853567">
                  <a:moveTo>
                    <a:pt x="0" y="159385"/>
                  </a:moveTo>
                  <a:cubicBezTo>
                    <a:pt x="0" y="71374"/>
                    <a:pt x="71374" y="0"/>
                    <a:pt x="159385" y="0"/>
                  </a:cubicBezTo>
                  <a:lnTo>
                    <a:pt x="694182" y="0"/>
                  </a:lnTo>
                  <a:cubicBezTo>
                    <a:pt x="782193" y="0"/>
                    <a:pt x="853440" y="71374"/>
                    <a:pt x="853440" y="159385"/>
                  </a:cubicBezTo>
                  <a:lnTo>
                    <a:pt x="853440" y="694182"/>
                  </a:lnTo>
                  <a:cubicBezTo>
                    <a:pt x="853440" y="782193"/>
                    <a:pt x="782066" y="853567"/>
                    <a:pt x="694055" y="853567"/>
                  </a:cubicBezTo>
                  <a:lnTo>
                    <a:pt x="159385" y="853567"/>
                  </a:lnTo>
                  <a:cubicBezTo>
                    <a:pt x="71374" y="853440"/>
                    <a:pt x="0" y="782193"/>
                    <a:pt x="0" y="694182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866140" cy="866267"/>
            </a:xfrm>
            <a:custGeom>
              <a:avLst/>
              <a:gdLst/>
              <a:ahLst/>
              <a:cxnLst/>
              <a:rect l="l" t="t" r="r" b="b"/>
              <a:pathLst>
                <a:path w="866140" h="866267">
                  <a:moveTo>
                    <a:pt x="0" y="165735"/>
                  </a:moveTo>
                  <a:cubicBezTo>
                    <a:pt x="0" y="74168"/>
                    <a:pt x="74168" y="0"/>
                    <a:pt x="165735" y="0"/>
                  </a:cubicBezTo>
                  <a:lnTo>
                    <a:pt x="700532" y="0"/>
                  </a:lnTo>
                  <a:lnTo>
                    <a:pt x="700532" y="6350"/>
                  </a:lnTo>
                  <a:lnTo>
                    <a:pt x="700532" y="0"/>
                  </a:lnTo>
                  <a:lnTo>
                    <a:pt x="700532" y="6350"/>
                  </a:lnTo>
                  <a:lnTo>
                    <a:pt x="700532" y="0"/>
                  </a:lnTo>
                  <a:cubicBezTo>
                    <a:pt x="791972" y="0"/>
                    <a:pt x="866140" y="74168"/>
                    <a:pt x="866140" y="165735"/>
                  </a:cubicBezTo>
                  <a:lnTo>
                    <a:pt x="866140" y="700532"/>
                  </a:lnTo>
                  <a:lnTo>
                    <a:pt x="859790" y="700532"/>
                  </a:lnTo>
                  <a:lnTo>
                    <a:pt x="866140" y="700532"/>
                  </a:lnTo>
                  <a:cubicBezTo>
                    <a:pt x="866140" y="792099"/>
                    <a:pt x="791972" y="866267"/>
                    <a:pt x="700405" y="866267"/>
                  </a:cubicBezTo>
                  <a:lnTo>
                    <a:pt x="700405" y="859917"/>
                  </a:lnTo>
                  <a:lnTo>
                    <a:pt x="700405" y="866267"/>
                  </a:lnTo>
                  <a:lnTo>
                    <a:pt x="165735" y="866267"/>
                  </a:lnTo>
                  <a:lnTo>
                    <a:pt x="165735" y="859917"/>
                  </a:lnTo>
                  <a:lnTo>
                    <a:pt x="165735" y="866267"/>
                  </a:lnTo>
                  <a:cubicBezTo>
                    <a:pt x="74168" y="866140"/>
                    <a:pt x="0" y="791972"/>
                    <a:pt x="0" y="700532"/>
                  </a:cubicBezTo>
                  <a:lnTo>
                    <a:pt x="0" y="165735"/>
                  </a:lnTo>
                  <a:lnTo>
                    <a:pt x="6350" y="165735"/>
                  </a:lnTo>
                  <a:lnTo>
                    <a:pt x="0" y="165735"/>
                  </a:lnTo>
                  <a:moveTo>
                    <a:pt x="12700" y="165735"/>
                  </a:moveTo>
                  <a:lnTo>
                    <a:pt x="12700" y="700532"/>
                  </a:lnTo>
                  <a:lnTo>
                    <a:pt x="6350" y="700532"/>
                  </a:lnTo>
                  <a:lnTo>
                    <a:pt x="12700" y="700532"/>
                  </a:lnTo>
                  <a:cubicBezTo>
                    <a:pt x="12700" y="784987"/>
                    <a:pt x="81153" y="853440"/>
                    <a:pt x="165735" y="853440"/>
                  </a:cubicBezTo>
                  <a:lnTo>
                    <a:pt x="700532" y="853440"/>
                  </a:lnTo>
                  <a:cubicBezTo>
                    <a:pt x="784987" y="853440"/>
                    <a:pt x="853567" y="784987"/>
                    <a:pt x="853567" y="700405"/>
                  </a:cubicBezTo>
                  <a:lnTo>
                    <a:pt x="853567" y="165735"/>
                  </a:lnTo>
                  <a:lnTo>
                    <a:pt x="859917" y="165735"/>
                  </a:lnTo>
                  <a:lnTo>
                    <a:pt x="853567" y="165735"/>
                  </a:lnTo>
                  <a:cubicBezTo>
                    <a:pt x="853440" y="81153"/>
                    <a:pt x="784987" y="12700"/>
                    <a:pt x="700532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153"/>
                    <a:pt x="12700" y="165735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920329" y="3974752"/>
            <a:ext cx="3616970" cy="889099"/>
            <a:chOff x="0" y="0"/>
            <a:chExt cx="4822627" cy="118546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22627" cy="1185465"/>
            </a:xfrm>
            <a:custGeom>
              <a:avLst/>
              <a:gdLst/>
              <a:ahLst/>
              <a:cxnLst/>
              <a:rect l="l" t="t" r="r" b="b"/>
              <a:pathLst>
                <a:path w="4822627" h="1185465">
                  <a:moveTo>
                    <a:pt x="0" y="0"/>
                  </a:moveTo>
                  <a:lnTo>
                    <a:pt x="4822627" y="0"/>
                  </a:lnTo>
                  <a:lnTo>
                    <a:pt x="4822627" y="1185465"/>
                  </a:lnTo>
                  <a:lnTo>
                    <a:pt x="0" y="11854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4822627" cy="12045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SSL/TLS Certificate Retrieval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920329" y="5034557"/>
            <a:ext cx="3616970" cy="2276326"/>
            <a:chOff x="0" y="0"/>
            <a:chExt cx="4822627" cy="303510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22627" cy="3035102"/>
            </a:xfrm>
            <a:custGeom>
              <a:avLst/>
              <a:gdLst/>
              <a:ahLst/>
              <a:cxnLst/>
              <a:rect l="l" t="t" r="r" b="b"/>
              <a:pathLst>
                <a:path w="4822627" h="3035102">
                  <a:moveTo>
                    <a:pt x="0" y="0"/>
                  </a:moveTo>
                  <a:lnTo>
                    <a:pt x="4822627" y="0"/>
                  </a:lnTo>
                  <a:lnTo>
                    <a:pt x="4822627" y="3035102"/>
                  </a:lnTo>
                  <a:lnTo>
                    <a:pt x="0" y="30351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4822627" cy="313035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Fetches and inspects certificates from single or multiple domains, checking validity and trustworthiness.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888088" y="3872210"/>
            <a:ext cx="649635" cy="649635"/>
            <a:chOff x="0" y="0"/>
            <a:chExt cx="866180" cy="866180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853440" cy="853567"/>
            </a:xfrm>
            <a:custGeom>
              <a:avLst/>
              <a:gdLst/>
              <a:ahLst/>
              <a:cxnLst/>
              <a:rect l="l" t="t" r="r" b="b"/>
              <a:pathLst>
                <a:path w="853440" h="853567">
                  <a:moveTo>
                    <a:pt x="0" y="159385"/>
                  </a:moveTo>
                  <a:cubicBezTo>
                    <a:pt x="0" y="71374"/>
                    <a:pt x="71374" y="0"/>
                    <a:pt x="159385" y="0"/>
                  </a:cubicBezTo>
                  <a:lnTo>
                    <a:pt x="694182" y="0"/>
                  </a:lnTo>
                  <a:cubicBezTo>
                    <a:pt x="782193" y="0"/>
                    <a:pt x="853440" y="71374"/>
                    <a:pt x="853440" y="159385"/>
                  </a:cubicBezTo>
                  <a:lnTo>
                    <a:pt x="853440" y="694182"/>
                  </a:lnTo>
                  <a:cubicBezTo>
                    <a:pt x="853440" y="782193"/>
                    <a:pt x="782066" y="853567"/>
                    <a:pt x="694055" y="853567"/>
                  </a:cubicBezTo>
                  <a:lnTo>
                    <a:pt x="159385" y="853567"/>
                  </a:lnTo>
                  <a:cubicBezTo>
                    <a:pt x="71374" y="853440"/>
                    <a:pt x="0" y="782193"/>
                    <a:pt x="0" y="694182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866140" cy="866267"/>
            </a:xfrm>
            <a:custGeom>
              <a:avLst/>
              <a:gdLst/>
              <a:ahLst/>
              <a:cxnLst/>
              <a:rect l="l" t="t" r="r" b="b"/>
              <a:pathLst>
                <a:path w="866140" h="866267">
                  <a:moveTo>
                    <a:pt x="0" y="165735"/>
                  </a:moveTo>
                  <a:cubicBezTo>
                    <a:pt x="0" y="74168"/>
                    <a:pt x="74168" y="0"/>
                    <a:pt x="165735" y="0"/>
                  </a:cubicBezTo>
                  <a:lnTo>
                    <a:pt x="700532" y="0"/>
                  </a:lnTo>
                  <a:lnTo>
                    <a:pt x="700532" y="6350"/>
                  </a:lnTo>
                  <a:lnTo>
                    <a:pt x="700532" y="0"/>
                  </a:lnTo>
                  <a:lnTo>
                    <a:pt x="700532" y="6350"/>
                  </a:lnTo>
                  <a:lnTo>
                    <a:pt x="700532" y="0"/>
                  </a:lnTo>
                  <a:cubicBezTo>
                    <a:pt x="791972" y="0"/>
                    <a:pt x="866140" y="74168"/>
                    <a:pt x="866140" y="165735"/>
                  </a:cubicBezTo>
                  <a:lnTo>
                    <a:pt x="866140" y="700532"/>
                  </a:lnTo>
                  <a:lnTo>
                    <a:pt x="859790" y="700532"/>
                  </a:lnTo>
                  <a:lnTo>
                    <a:pt x="866140" y="700532"/>
                  </a:lnTo>
                  <a:cubicBezTo>
                    <a:pt x="866140" y="792099"/>
                    <a:pt x="791972" y="866267"/>
                    <a:pt x="700405" y="866267"/>
                  </a:cubicBezTo>
                  <a:lnTo>
                    <a:pt x="700405" y="859917"/>
                  </a:lnTo>
                  <a:lnTo>
                    <a:pt x="700405" y="866267"/>
                  </a:lnTo>
                  <a:lnTo>
                    <a:pt x="165735" y="866267"/>
                  </a:lnTo>
                  <a:lnTo>
                    <a:pt x="165735" y="859917"/>
                  </a:lnTo>
                  <a:lnTo>
                    <a:pt x="165735" y="866267"/>
                  </a:lnTo>
                  <a:cubicBezTo>
                    <a:pt x="74168" y="866140"/>
                    <a:pt x="0" y="791972"/>
                    <a:pt x="0" y="700532"/>
                  </a:cubicBezTo>
                  <a:lnTo>
                    <a:pt x="0" y="165735"/>
                  </a:lnTo>
                  <a:lnTo>
                    <a:pt x="6350" y="165735"/>
                  </a:lnTo>
                  <a:lnTo>
                    <a:pt x="0" y="165735"/>
                  </a:lnTo>
                  <a:moveTo>
                    <a:pt x="12700" y="165735"/>
                  </a:moveTo>
                  <a:lnTo>
                    <a:pt x="12700" y="700532"/>
                  </a:lnTo>
                  <a:lnTo>
                    <a:pt x="6350" y="700532"/>
                  </a:lnTo>
                  <a:lnTo>
                    <a:pt x="12700" y="700532"/>
                  </a:lnTo>
                  <a:cubicBezTo>
                    <a:pt x="12700" y="784987"/>
                    <a:pt x="81153" y="853440"/>
                    <a:pt x="165735" y="853440"/>
                  </a:cubicBezTo>
                  <a:lnTo>
                    <a:pt x="700532" y="853440"/>
                  </a:lnTo>
                  <a:cubicBezTo>
                    <a:pt x="784987" y="853440"/>
                    <a:pt x="853567" y="784987"/>
                    <a:pt x="853567" y="700405"/>
                  </a:cubicBezTo>
                  <a:lnTo>
                    <a:pt x="853567" y="165735"/>
                  </a:lnTo>
                  <a:lnTo>
                    <a:pt x="859917" y="165735"/>
                  </a:lnTo>
                  <a:lnTo>
                    <a:pt x="853567" y="165735"/>
                  </a:lnTo>
                  <a:cubicBezTo>
                    <a:pt x="853440" y="81153"/>
                    <a:pt x="784987" y="12700"/>
                    <a:pt x="700532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153"/>
                    <a:pt x="12700" y="165735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6817370" y="3974752"/>
            <a:ext cx="3616970" cy="889099"/>
            <a:chOff x="0" y="0"/>
            <a:chExt cx="4822627" cy="118546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22627" cy="1185465"/>
            </a:xfrm>
            <a:custGeom>
              <a:avLst/>
              <a:gdLst/>
              <a:ahLst/>
              <a:cxnLst/>
              <a:rect l="l" t="t" r="r" b="b"/>
              <a:pathLst>
                <a:path w="4822627" h="1185465">
                  <a:moveTo>
                    <a:pt x="0" y="0"/>
                  </a:moveTo>
                  <a:lnTo>
                    <a:pt x="4822627" y="0"/>
                  </a:lnTo>
                  <a:lnTo>
                    <a:pt x="4822627" y="1185465"/>
                  </a:lnTo>
                  <a:lnTo>
                    <a:pt x="0" y="11854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4822627" cy="12045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Security Headers &amp; Protocol Checks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817370" y="5034557"/>
            <a:ext cx="3616970" cy="1821061"/>
            <a:chOff x="0" y="0"/>
            <a:chExt cx="4822627" cy="242808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822627" cy="2428082"/>
            </a:xfrm>
            <a:custGeom>
              <a:avLst/>
              <a:gdLst/>
              <a:ahLst/>
              <a:cxnLst/>
              <a:rect l="l" t="t" r="r" b="b"/>
              <a:pathLst>
                <a:path w="4822627" h="2428082">
                  <a:moveTo>
                    <a:pt x="0" y="0"/>
                  </a:moveTo>
                  <a:lnTo>
                    <a:pt x="4822627" y="0"/>
                  </a:lnTo>
                  <a:lnTo>
                    <a:pt x="4822627" y="2428082"/>
                  </a:lnTo>
                  <a:lnTo>
                    <a:pt x="0" y="2428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0"/>
              <a:ext cx="4822627" cy="25233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Evaluates HTTP headers like HSTS, CSP, and flags insecure protocols to pinpoint vulnerabilities.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91046" y="7875091"/>
            <a:ext cx="649635" cy="649635"/>
            <a:chOff x="0" y="0"/>
            <a:chExt cx="866180" cy="866180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853440" cy="853567"/>
            </a:xfrm>
            <a:custGeom>
              <a:avLst/>
              <a:gdLst/>
              <a:ahLst/>
              <a:cxnLst/>
              <a:rect l="l" t="t" r="r" b="b"/>
              <a:pathLst>
                <a:path w="853440" h="853567">
                  <a:moveTo>
                    <a:pt x="0" y="159385"/>
                  </a:moveTo>
                  <a:cubicBezTo>
                    <a:pt x="0" y="71374"/>
                    <a:pt x="71374" y="0"/>
                    <a:pt x="159385" y="0"/>
                  </a:cubicBezTo>
                  <a:lnTo>
                    <a:pt x="694182" y="0"/>
                  </a:lnTo>
                  <a:cubicBezTo>
                    <a:pt x="782193" y="0"/>
                    <a:pt x="853440" y="71374"/>
                    <a:pt x="853440" y="159385"/>
                  </a:cubicBezTo>
                  <a:lnTo>
                    <a:pt x="853440" y="694182"/>
                  </a:lnTo>
                  <a:cubicBezTo>
                    <a:pt x="853440" y="782193"/>
                    <a:pt x="782066" y="853567"/>
                    <a:pt x="694055" y="853567"/>
                  </a:cubicBezTo>
                  <a:lnTo>
                    <a:pt x="159385" y="853567"/>
                  </a:lnTo>
                  <a:cubicBezTo>
                    <a:pt x="71374" y="853440"/>
                    <a:pt x="0" y="782193"/>
                    <a:pt x="0" y="694182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866140" cy="866267"/>
            </a:xfrm>
            <a:custGeom>
              <a:avLst/>
              <a:gdLst/>
              <a:ahLst/>
              <a:cxnLst/>
              <a:rect l="l" t="t" r="r" b="b"/>
              <a:pathLst>
                <a:path w="866140" h="866267">
                  <a:moveTo>
                    <a:pt x="0" y="165735"/>
                  </a:moveTo>
                  <a:cubicBezTo>
                    <a:pt x="0" y="74168"/>
                    <a:pt x="74168" y="0"/>
                    <a:pt x="165735" y="0"/>
                  </a:cubicBezTo>
                  <a:lnTo>
                    <a:pt x="700532" y="0"/>
                  </a:lnTo>
                  <a:lnTo>
                    <a:pt x="700532" y="6350"/>
                  </a:lnTo>
                  <a:lnTo>
                    <a:pt x="700532" y="0"/>
                  </a:lnTo>
                  <a:lnTo>
                    <a:pt x="700532" y="6350"/>
                  </a:lnTo>
                  <a:lnTo>
                    <a:pt x="700532" y="0"/>
                  </a:lnTo>
                  <a:cubicBezTo>
                    <a:pt x="791972" y="0"/>
                    <a:pt x="866140" y="74168"/>
                    <a:pt x="866140" y="165735"/>
                  </a:cubicBezTo>
                  <a:lnTo>
                    <a:pt x="866140" y="700532"/>
                  </a:lnTo>
                  <a:lnTo>
                    <a:pt x="859790" y="700532"/>
                  </a:lnTo>
                  <a:lnTo>
                    <a:pt x="866140" y="700532"/>
                  </a:lnTo>
                  <a:cubicBezTo>
                    <a:pt x="866140" y="792099"/>
                    <a:pt x="791972" y="866267"/>
                    <a:pt x="700405" y="866267"/>
                  </a:cubicBezTo>
                  <a:lnTo>
                    <a:pt x="700405" y="859917"/>
                  </a:lnTo>
                  <a:lnTo>
                    <a:pt x="700405" y="866267"/>
                  </a:lnTo>
                  <a:lnTo>
                    <a:pt x="165735" y="866267"/>
                  </a:lnTo>
                  <a:lnTo>
                    <a:pt x="165735" y="859917"/>
                  </a:lnTo>
                  <a:lnTo>
                    <a:pt x="165735" y="866267"/>
                  </a:lnTo>
                  <a:cubicBezTo>
                    <a:pt x="74168" y="866140"/>
                    <a:pt x="0" y="791972"/>
                    <a:pt x="0" y="700532"/>
                  </a:cubicBezTo>
                  <a:lnTo>
                    <a:pt x="0" y="165735"/>
                  </a:lnTo>
                  <a:lnTo>
                    <a:pt x="6350" y="165735"/>
                  </a:lnTo>
                  <a:lnTo>
                    <a:pt x="0" y="165735"/>
                  </a:lnTo>
                  <a:moveTo>
                    <a:pt x="12700" y="165735"/>
                  </a:moveTo>
                  <a:lnTo>
                    <a:pt x="12700" y="700532"/>
                  </a:lnTo>
                  <a:lnTo>
                    <a:pt x="6350" y="700532"/>
                  </a:lnTo>
                  <a:lnTo>
                    <a:pt x="12700" y="700532"/>
                  </a:lnTo>
                  <a:cubicBezTo>
                    <a:pt x="12700" y="784987"/>
                    <a:pt x="81153" y="853440"/>
                    <a:pt x="165735" y="853440"/>
                  </a:cubicBezTo>
                  <a:lnTo>
                    <a:pt x="700532" y="853440"/>
                  </a:lnTo>
                  <a:cubicBezTo>
                    <a:pt x="784987" y="853440"/>
                    <a:pt x="853567" y="784987"/>
                    <a:pt x="853567" y="700405"/>
                  </a:cubicBezTo>
                  <a:lnTo>
                    <a:pt x="853567" y="165735"/>
                  </a:lnTo>
                  <a:lnTo>
                    <a:pt x="859917" y="165735"/>
                  </a:lnTo>
                  <a:lnTo>
                    <a:pt x="853567" y="165735"/>
                  </a:lnTo>
                  <a:cubicBezTo>
                    <a:pt x="853440" y="81153"/>
                    <a:pt x="784987" y="12700"/>
                    <a:pt x="700532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153"/>
                    <a:pt x="12700" y="165735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920329" y="7977634"/>
            <a:ext cx="4274344" cy="444550"/>
            <a:chOff x="0" y="0"/>
            <a:chExt cx="5699125" cy="59273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699125" cy="592733"/>
            </a:xfrm>
            <a:custGeom>
              <a:avLst/>
              <a:gdLst/>
              <a:ahLst/>
              <a:cxnLst/>
              <a:rect l="l" t="t" r="r" b="b"/>
              <a:pathLst>
                <a:path w="5699125" h="592733">
                  <a:moveTo>
                    <a:pt x="0" y="0"/>
                  </a:moveTo>
                  <a:lnTo>
                    <a:pt x="5699125" y="0"/>
                  </a:lnTo>
                  <a:lnTo>
                    <a:pt x="5699125" y="592733"/>
                  </a:lnTo>
                  <a:lnTo>
                    <a:pt x="0" y="592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5699125" cy="6117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DNS &amp; Cookie Inspection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920329" y="8592890"/>
            <a:ext cx="8513861" cy="910530"/>
            <a:chOff x="0" y="0"/>
            <a:chExt cx="11351815" cy="121404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351815" cy="1214040"/>
            </a:xfrm>
            <a:custGeom>
              <a:avLst/>
              <a:gdLst/>
              <a:ahLst/>
              <a:cxnLst/>
              <a:rect l="l" t="t" r="r" b="b"/>
              <a:pathLst>
                <a:path w="11351815" h="1214040">
                  <a:moveTo>
                    <a:pt x="0" y="0"/>
                  </a:moveTo>
                  <a:lnTo>
                    <a:pt x="11351815" y="0"/>
                  </a:lnTo>
                  <a:lnTo>
                    <a:pt x="11351815" y="1214040"/>
                  </a:lnTo>
                  <a:lnTo>
                    <a:pt x="0" y="1214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11351815" cy="13092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Analyzes DNS SPF and DMARC records plus checks cookie attributes for Secure and HttpOnly flags.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79748" y="2076301"/>
            <a:ext cx="14405074" cy="964109"/>
            <a:chOff x="0" y="0"/>
            <a:chExt cx="19206765" cy="1285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06766" cy="1285478"/>
            </a:xfrm>
            <a:custGeom>
              <a:avLst/>
              <a:gdLst/>
              <a:ahLst/>
              <a:cxnLst/>
              <a:rect l="l" t="t" r="r" b="b"/>
              <a:pathLst>
                <a:path w="19206766" h="1285478">
                  <a:moveTo>
                    <a:pt x="0" y="0"/>
                  </a:moveTo>
                  <a:lnTo>
                    <a:pt x="19206766" y="0"/>
                  </a:lnTo>
                  <a:lnTo>
                    <a:pt x="19206766" y="1285478"/>
                  </a:lnTo>
                  <a:lnTo>
                    <a:pt x="0" y="1285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9206765" cy="13140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562"/>
                </a:lnSpc>
              </a:pPr>
              <a:r>
                <a:rPr lang="en-US" sz="6062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Technical Architecture &amp; Core Modules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79748" y="3811638"/>
            <a:ext cx="3952875" cy="481905"/>
            <a:chOff x="0" y="0"/>
            <a:chExt cx="5270500" cy="6425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70500" cy="642540"/>
            </a:xfrm>
            <a:custGeom>
              <a:avLst/>
              <a:gdLst/>
              <a:ahLst/>
              <a:cxnLst/>
              <a:rect l="l" t="t" r="r" b="b"/>
              <a:pathLst>
                <a:path w="5270500" h="642540">
                  <a:moveTo>
                    <a:pt x="0" y="0"/>
                  </a:moveTo>
                  <a:lnTo>
                    <a:pt x="5270500" y="0"/>
                  </a:lnTo>
                  <a:lnTo>
                    <a:pt x="527050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270500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Language &amp; Interface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9748" y="4602064"/>
            <a:ext cx="7687866" cy="987028"/>
            <a:chOff x="0" y="0"/>
            <a:chExt cx="10250488" cy="13160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250488" cy="1316037"/>
            </a:xfrm>
            <a:custGeom>
              <a:avLst/>
              <a:gdLst/>
              <a:ahLst/>
              <a:cxnLst/>
              <a:rect l="l" t="t" r="r" b="b"/>
              <a:pathLst>
                <a:path w="10250488" h="1316037">
                  <a:moveTo>
                    <a:pt x="0" y="0"/>
                  </a:moveTo>
                  <a:lnTo>
                    <a:pt x="10250488" y="0"/>
                  </a:lnTo>
                  <a:lnTo>
                    <a:pt x="10250488" y="1316037"/>
                  </a:lnTo>
                  <a:lnTo>
                    <a:pt x="0" y="1316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0250488" cy="14112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Python 3.x with Tkinter GUI enhanced using ttkbootstrap for dark-themed usability.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29911" y="3811638"/>
            <a:ext cx="3856732" cy="481905"/>
            <a:chOff x="0" y="0"/>
            <a:chExt cx="5142310" cy="6425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142310" cy="642540"/>
            </a:xfrm>
            <a:custGeom>
              <a:avLst/>
              <a:gdLst/>
              <a:ahLst/>
              <a:cxnLst/>
              <a:rect l="l" t="t" r="r" b="b"/>
              <a:pathLst>
                <a:path w="5142310" h="64254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Key Modules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29911" y="4602064"/>
            <a:ext cx="7687866" cy="493514"/>
            <a:chOff x="0" y="0"/>
            <a:chExt cx="10250488" cy="65801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250488" cy="658018"/>
            </a:xfrm>
            <a:custGeom>
              <a:avLst/>
              <a:gdLst/>
              <a:ahLst/>
              <a:cxnLst/>
              <a:rect l="l" t="t" r="r" b="b"/>
              <a:pathLst>
                <a:path w="10250488" h="658018">
                  <a:moveTo>
                    <a:pt x="0" y="0"/>
                  </a:moveTo>
                  <a:lnTo>
                    <a:pt x="10250488" y="0"/>
                  </a:lnTo>
                  <a:lnTo>
                    <a:pt x="10250488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10250488" cy="7532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Certificate Analyzer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29911" y="5203477"/>
            <a:ext cx="7687866" cy="493514"/>
            <a:chOff x="0" y="0"/>
            <a:chExt cx="10250488" cy="65801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50488" cy="658018"/>
            </a:xfrm>
            <a:custGeom>
              <a:avLst/>
              <a:gdLst/>
              <a:ahLst/>
              <a:cxnLst/>
              <a:rect l="l" t="t" r="r" b="b"/>
              <a:pathLst>
                <a:path w="10250488" h="658018">
                  <a:moveTo>
                    <a:pt x="0" y="0"/>
                  </a:moveTo>
                  <a:lnTo>
                    <a:pt x="10250488" y="0"/>
                  </a:lnTo>
                  <a:lnTo>
                    <a:pt x="10250488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10250488" cy="7532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Cipher &amp; Protocol Validator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29911" y="5804892"/>
            <a:ext cx="7687866" cy="493514"/>
            <a:chOff x="0" y="0"/>
            <a:chExt cx="10250488" cy="65801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250488" cy="658018"/>
            </a:xfrm>
            <a:custGeom>
              <a:avLst/>
              <a:gdLst/>
              <a:ahLst/>
              <a:cxnLst/>
              <a:rect l="l" t="t" r="r" b="b"/>
              <a:pathLst>
                <a:path w="10250488" h="658018">
                  <a:moveTo>
                    <a:pt x="0" y="0"/>
                  </a:moveTo>
                  <a:lnTo>
                    <a:pt x="10250488" y="0"/>
                  </a:lnTo>
                  <a:lnTo>
                    <a:pt x="10250488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0"/>
              <a:ext cx="10250488" cy="7532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HTTP Header &amp; Cookie Inspector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529911" y="6406306"/>
            <a:ext cx="7687866" cy="493514"/>
            <a:chOff x="0" y="0"/>
            <a:chExt cx="10250488" cy="65801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250488" cy="658018"/>
            </a:xfrm>
            <a:custGeom>
              <a:avLst/>
              <a:gdLst/>
              <a:ahLst/>
              <a:cxnLst/>
              <a:rect l="l" t="t" r="r" b="b"/>
              <a:pathLst>
                <a:path w="10250488" h="658018">
                  <a:moveTo>
                    <a:pt x="0" y="0"/>
                  </a:moveTo>
                  <a:lnTo>
                    <a:pt x="10250488" y="0"/>
                  </a:lnTo>
                  <a:lnTo>
                    <a:pt x="10250488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95250"/>
              <a:ext cx="10250488" cy="7532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DNS Record Checker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529911" y="7007721"/>
            <a:ext cx="7687866" cy="493514"/>
            <a:chOff x="0" y="0"/>
            <a:chExt cx="10250488" cy="65801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250488" cy="658018"/>
            </a:xfrm>
            <a:custGeom>
              <a:avLst/>
              <a:gdLst/>
              <a:ahLst/>
              <a:cxnLst/>
              <a:rect l="l" t="t" r="r" b="b"/>
              <a:pathLst>
                <a:path w="10250488" h="658018">
                  <a:moveTo>
                    <a:pt x="0" y="0"/>
                  </a:moveTo>
                  <a:lnTo>
                    <a:pt x="10250488" y="0"/>
                  </a:lnTo>
                  <a:lnTo>
                    <a:pt x="10250488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95250"/>
              <a:ext cx="10250488" cy="7532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CORS &amp; Mixed Content Detector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529911" y="7609135"/>
            <a:ext cx="7687866" cy="493514"/>
            <a:chOff x="0" y="0"/>
            <a:chExt cx="10250488" cy="65801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250488" cy="658018"/>
            </a:xfrm>
            <a:custGeom>
              <a:avLst/>
              <a:gdLst/>
              <a:ahLst/>
              <a:cxnLst/>
              <a:rect l="l" t="t" r="r" b="b"/>
              <a:pathLst>
                <a:path w="10250488" h="658018">
                  <a:moveTo>
                    <a:pt x="0" y="0"/>
                  </a:moveTo>
                  <a:lnTo>
                    <a:pt x="10250488" y="0"/>
                  </a:lnTo>
                  <a:lnTo>
                    <a:pt x="10250488" y="658018"/>
                  </a:lnTo>
                  <a:lnTo>
                    <a:pt x="0" y="65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95250"/>
              <a:ext cx="10250488" cy="7532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Graphical Comparison Tool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788325" y="911126"/>
            <a:ext cx="8709571" cy="830610"/>
            <a:chOff x="0" y="0"/>
            <a:chExt cx="11612762" cy="11074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12762" cy="1107480"/>
            </a:xfrm>
            <a:custGeom>
              <a:avLst/>
              <a:gdLst/>
              <a:ahLst/>
              <a:cxnLst/>
              <a:rect l="l" t="t" r="r" b="b"/>
              <a:pathLst>
                <a:path w="11612762" h="1107480">
                  <a:moveTo>
                    <a:pt x="0" y="0"/>
                  </a:moveTo>
                  <a:lnTo>
                    <a:pt x="11612762" y="0"/>
                  </a:lnTo>
                  <a:lnTo>
                    <a:pt x="11612762" y="1107480"/>
                  </a:lnTo>
                  <a:lnTo>
                    <a:pt x="0" y="11074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1612762" cy="11265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5187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System Design &amp; Workflow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87320" y="2140446"/>
            <a:ext cx="28575" cy="7235279"/>
            <a:chOff x="0" y="0"/>
            <a:chExt cx="38100" cy="96470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100" cy="9647047"/>
            </a:xfrm>
            <a:custGeom>
              <a:avLst/>
              <a:gdLst/>
              <a:ahLst/>
              <a:cxnLst/>
              <a:rect l="l" t="t" r="r" b="b"/>
              <a:pathLst>
                <a:path w="38100" h="964704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627997"/>
                  </a:lnTo>
                  <a:cubicBezTo>
                    <a:pt x="38100" y="9638538"/>
                    <a:pt x="29591" y="9647047"/>
                    <a:pt x="19050" y="9647047"/>
                  </a:cubicBezTo>
                  <a:cubicBezTo>
                    <a:pt x="8509" y="9647047"/>
                    <a:pt x="0" y="9638538"/>
                    <a:pt x="0" y="9627997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357741" y="2425154"/>
            <a:ext cx="797421" cy="28575"/>
            <a:chOff x="0" y="0"/>
            <a:chExt cx="1063228" cy="38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3244" cy="38100"/>
            </a:xfrm>
            <a:custGeom>
              <a:avLst/>
              <a:gdLst/>
              <a:ahLst/>
              <a:cxnLst/>
              <a:rect l="l" t="t" r="r" b="b"/>
              <a:pathLst>
                <a:path w="1063244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44194" y="0"/>
                  </a:lnTo>
                  <a:cubicBezTo>
                    <a:pt x="1054735" y="0"/>
                    <a:pt x="1063244" y="8509"/>
                    <a:pt x="1063244" y="19050"/>
                  </a:cubicBezTo>
                  <a:cubicBezTo>
                    <a:pt x="1063244" y="29591"/>
                    <a:pt x="1054735" y="38100"/>
                    <a:pt x="104419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783562" y="2135684"/>
            <a:ext cx="607516" cy="607516"/>
            <a:chOff x="0" y="0"/>
            <a:chExt cx="810022" cy="810022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797306" cy="797306"/>
            </a:xfrm>
            <a:custGeom>
              <a:avLst/>
              <a:gdLst/>
              <a:ahLst/>
              <a:cxnLst/>
              <a:rect l="l" t="t" r="r" b="b"/>
              <a:pathLst>
                <a:path w="797306" h="797306">
                  <a:moveTo>
                    <a:pt x="0" y="148844"/>
                  </a:moveTo>
                  <a:cubicBezTo>
                    <a:pt x="0" y="66675"/>
                    <a:pt x="66675" y="0"/>
                    <a:pt x="148844" y="0"/>
                  </a:cubicBezTo>
                  <a:lnTo>
                    <a:pt x="648462" y="0"/>
                  </a:lnTo>
                  <a:cubicBezTo>
                    <a:pt x="730631" y="0"/>
                    <a:pt x="797306" y="66675"/>
                    <a:pt x="797306" y="148844"/>
                  </a:cubicBezTo>
                  <a:lnTo>
                    <a:pt x="797306" y="648462"/>
                  </a:lnTo>
                  <a:cubicBezTo>
                    <a:pt x="797306" y="730631"/>
                    <a:pt x="730631" y="797306"/>
                    <a:pt x="648462" y="797306"/>
                  </a:cubicBezTo>
                  <a:lnTo>
                    <a:pt x="148844" y="797306"/>
                  </a:lnTo>
                  <a:cubicBezTo>
                    <a:pt x="66675" y="797306"/>
                    <a:pt x="0" y="730631"/>
                    <a:pt x="0" y="648462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810006" cy="810006"/>
            </a:xfrm>
            <a:custGeom>
              <a:avLst/>
              <a:gdLst/>
              <a:ahLst/>
              <a:cxnLst/>
              <a:rect l="l" t="t" r="r" b="b"/>
              <a:pathLst>
                <a:path w="810006" h="810006">
                  <a:moveTo>
                    <a:pt x="0" y="155194"/>
                  </a:moveTo>
                  <a:cubicBezTo>
                    <a:pt x="0" y="69469"/>
                    <a:pt x="69469" y="0"/>
                    <a:pt x="155194" y="0"/>
                  </a:cubicBezTo>
                  <a:lnTo>
                    <a:pt x="654812" y="0"/>
                  </a:lnTo>
                  <a:lnTo>
                    <a:pt x="654812" y="6350"/>
                  </a:lnTo>
                  <a:lnTo>
                    <a:pt x="654812" y="0"/>
                  </a:lnTo>
                  <a:cubicBezTo>
                    <a:pt x="740537" y="0"/>
                    <a:pt x="810006" y="69469"/>
                    <a:pt x="810006" y="155194"/>
                  </a:cubicBezTo>
                  <a:lnTo>
                    <a:pt x="803656" y="155194"/>
                  </a:lnTo>
                  <a:lnTo>
                    <a:pt x="810006" y="155194"/>
                  </a:lnTo>
                  <a:lnTo>
                    <a:pt x="810006" y="654812"/>
                  </a:lnTo>
                  <a:lnTo>
                    <a:pt x="803656" y="654812"/>
                  </a:lnTo>
                  <a:lnTo>
                    <a:pt x="810006" y="654812"/>
                  </a:lnTo>
                  <a:cubicBezTo>
                    <a:pt x="810006" y="740537"/>
                    <a:pt x="740537" y="810006"/>
                    <a:pt x="654812" y="810006"/>
                  </a:cubicBezTo>
                  <a:lnTo>
                    <a:pt x="654812" y="803656"/>
                  </a:lnTo>
                  <a:lnTo>
                    <a:pt x="654812" y="810006"/>
                  </a:lnTo>
                  <a:lnTo>
                    <a:pt x="155194" y="810006"/>
                  </a:lnTo>
                  <a:lnTo>
                    <a:pt x="155194" y="803656"/>
                  </a:lnTo>
                  <a:lnTo>
                    <a:pt x="155194" y="810006"/>
                  </a:lnTo>
                  <a:cubicBezTo>
                    <a:pt x="69469" y="810006"/>
                    <a:pt x="0" y="740537"/>
                    <a:pt x="0" y="654812"/>
                  </a:cubicBezTo>
                  <a:lnTo>
                    <a:pt x="0" y="155194"/>
                  </a:lnTo>
                  <a:lnTo>
                    <a:pt x="6350" y="155194"/>
                  </a:lnTo>
                  <a:lnTo>
                    <a:pt x="0" y="155194"/>
                  </a:lnTo>
                  <a:moveTo>
                    <a:pt x="12700" y="155194"/>
                  </a:moveTo>
                  <a:lnTo>
                    <a:pt x="12700" y="654812"/>
                  </a:lnTo>
                  <a:lnTo>
                    <a:pt x="6350" y="654812"/>
                  </a:lnTo>
                  <a:lnTo>
                    <a:pt x="12700" y="654812"/>
                  </a:lnTo>
                  <a:cubicBezTo>
                    <a:pt x="12700" y="733552"/>
                    <a:pt x="76454" y="797306"/>
                    <a:pt x="155194" y="797306"/>
                  </a:cubicBezTo>
                  <a:lnTo>
                    <a:pt x="654812" y="797306"/>
                  </a:lnTo>
                  <a:cubicBezTo>
                    <a:pt x="733552" y="797306"/>
                    <a:pt x="797306" y="733552"/>
                    <a:pt x="797306" y="654812"/>
                  </a:cubicBezTo>
                  <a:lnTo>
                    <a:pt x="797306" y="155194"/>
                  </a:lnTo>
                  <a:cubicBezTo>
                    <a:pt x="797306" y="76454"/>
                    <a:pt x="733552" y="12700"/>
                    <a:pt x="654812" y="12700"/>
                  </a:cubicBezTo>
                  <a:lnTo>
                    <a:pt x="155194" y="12700"/>
                  </a:lnTo>
                  <a:lnTo>
                    <a:pt x="155194" y="6350"/>
                  </a:lnTo>
                  <a:lnTo>
                    <a:pt x="155194" y="12700"/>
                  </a:lnTo>
                  <a:cubicBezTo>
                    <a:pt x="76454" y="12700"/>
                    <a:pt x="12700" y="76454"/>
                    <a:pt x="12700" y="155194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7887965" y="2190229"/>
            <a:ext cx="398710" cy="498425"/>
            <a:chOff x="0" y="0"/>
            <a:chExt cx="531613" cy="66456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31613" cy="664567"/>
            </a:xfrm>
            <a:custGeom>
              <a:avLst/>
              <a:gdLst/>
              <a:ahLst/>
              <a:cxnLst/>
              <a:rect l="l" t="t" r="r" b="b"/>
              <a:pathLst>
                <a:path w="531613" h="664567">
                  <a:moveTo>
                    <a:pt x="0" y="0"/>
                  </a:moveTo>
                  <a:lnTo>
                    <a:pt x="531613" y="0"/>
                  </a:lnTo>
                  <a:lnTo>
                    <a:pt x="531613" y="664567"/>
                  </a:lnTo>
                  <a:lnTo>
                    <a:pt x="0" y="6645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57150"/>
              <a:ext cx="531613" cy="6074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25"/>
                </a:lnSpc>
              </a:pPr>
              <a:r>
                <a:rPr lang="en-US" sz="312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416504" y="2231678"/>
            <a:ext cx="3322885" cy="415379"/>
            <a:chOff x="0" y="0"/>
            <a:chExt cx="4430513" cy="5538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430513" cy="553838"/>
            </a:xfrm>
            <a:custGeom>
              <a:avLst/>
              <a:gdLst/>
              <a:ahLst/>
              <a:cxnLst/>
              <a:rect l="l" t="t" r="r" b="b"/>
              <a:pathLst>
                <a:path w="4430513" h="553838">
                  <a:moveTo>
                    <a:pt x="0" y="0"/>
                  </a:moveTo>
                  <a:lnTo>
                    <a:pt x="4430513" y="0"/>
                  </a:lnTo>
                  <a:lnTo>
                    <a:pt x="4430513" y="553838"/>
                  </a:lnTo>
                  <a:lnTo>
                    <a:pt x="0" y="553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4430513" cy="5728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User Input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416504" y="2806452"/>
            <a:ext cx="7941171" cy="425203"/>
            <a:chOff x="0" y="0"/>
            <a:chExt cx="10588228" cy="56693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588228" cy="566937"/>
            </a:xfrm>
            <a:custGeom>
              <a:avLst/>
              <a:gdLst/>
              <a:ahLst/>
              <a:cxnLst/>
              <a:rect l="l" t="t" r="r" b="b"/>
              <a:pathLst>
                <a:path w="10588228" h="566937">
                  <a:moveTo>
                    <a:pt x="0" y="0"/>
                  </a:moveTo>
                  <a:lnTo>
                    <a:pt x="10588228" y="0"/>
                  </a:lnTo>
                  <a:lnTo>
                    <a:pt x="10588228" y="566937"/>
                  </a:lnTo>
                  <a:lnTo>
                    <a:pt x="0" y="56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85725"/>
              <a:ext cx="10588228" cy="6526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Enter single or batch domain names via intuitive GUI form.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357741" y="4047976"/>
            <a:ext cx="797421" cy="28575"/>
            <a:chOff x="0" y="0"/>
            <a:chExt cx="1063228" cy="38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63244" cy="38100"/>
            </a:xfrm>
            <a:custGeom>
              <a:avLst/>
              <a:gdLst/>
              <a:ahLst/>
              <a:cxnLst/>
              <a:rect l="l" t="t" r="r" b="b"/>
              <a:pathLst>
                <a:path w="1063244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44194" y="0"/>
                  </a:lnTo>
                  <a:cubicBezTo>
                    <a:pt x="1054735" y="0"/>
                    <a:pt x="1063244" y="8509"/>
                    <a:pt x="1063244" y="19050"/>
                  </a:cubicBezTo>
                  <a:cubicBezTo>
                    <a:pt x="1063244" y="29591"/>
                    <a:pt x="1054735" y="38100"/>
                    <a:pt x="104419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783562" y="3758505"/>
            <a:ext cx="607516" cy="607516"/>
            <a:chOff x="0" y="0"/>
            <a:chExt cx="810022" cy="810022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797306" cy="797306"/>
            </a:xfrm>
            <a:custGeom>
              <a:avLst/>
              <a:gdLst/>
              <a:ahLst/>
              <a:cxnLst/>
              <a:rect l="l" t="t" r="r" b="b"/>
              <a:pathLst>
                <a:path w="797306" h="797306">
                  <a:moveTo>
                    <a:pt x="0" y="148844"/>
                  </a:moveTo>
                  <a:cubicBezTo>
                    <a:pt x="0" y="66675"/>
                    <a:pt x="66675" y="0"/>
                    <a:pt x="148844" y="0"/>
                  </a:cubicBezTo>
                  <a:lnTo>
                    <a:pt x="648462" y="0"/>
                  </a:lnTo>
                  <a:cubicBezTo>
                    <a:pt x="730631" y="0"/>
                    <a:pt x="797306" y="66675"/>
                    <a:pt x="797306" y="148844"/>
                  </a:cubicBezTo>
                  <a:lnTo>
                    <a:pt x="797306" y="648462"/>
                  </a:lnTo>
                  <a:cubicBezTo>
                    <a:pt x="797306" y="730631"/>
                    <a:pt x="730631" y="797306"/>
                    <a:pt x="648462" y="797306"/>
                  </a:cubicBezTo>
                  <a:lnTo>
                    <a:pt x="148844" y="797306"/>
                  </a:lnTo>
                  <a:cubicBezTo>
                    <a:pt x="66675" y="797306"/>
                    <a:pt x="0" y="730631"/>
                    <a:pt x="0" y="648462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810006" cy="810006"/>
            </a:xfrm>
            <a:custGeom>
              <a:avLst/>
              <a:gdLst/>
              <a:ahLst/>
              <a:cxnLst/>
              <a:rect l="l" t="t" r="r" b="b"/>
              <a:pathLst>
                <a:path w="810006" h="810006">
                  <a:moveTo>
                    <a:pt x="0" y="155194"/>
                  </a:moveTo>
                  <a:cubicBezTo>
                    <a:pt x="0" y="69469"/>
                    <a:pt x="69469" y="0"/>
                    <a:pt x="155194" y="0"/>
                  </a:cubicBezTo>
                  <a:lnTo>
                    <a:pt x="654812" y="0"/>
                  </a:lnTo>
                  <a:lnTo>
                    <a:pt x="654812" y="6350"/>
                  </a:lnTo>
                  <a:lnTo>
                    <a:pt x="654812" y="0"/>
                  </a:lnTo>
                  <a:cubicBezTo>
                    <a:pt x="740537" y="0"/>
                    <a:pt x="810006" y="69469"/>
                    <a:pt x="810006" y="155194"/>
                  </a:cubicBezTo>
                  <a:lnTo>
                    <a:pt x="803656" y="155194"/>
                  </a:lnTo>
                  <a:lnTo>
                    <a:pt x="810006" y="155194"/>
                  </a:lnTo>
                  <a:lnTo>
                    <a:pt x="810006" y="654812"/>
                  </a:lnTo>
                  <a:lnTo>
                    <a:pt x="803656" y="654812"/>
                  </a:lnTo>
                  <a:lnTo>
                    <a:pt x="810006" y="654812"/>
                  </a:lnTo>
                  <a:cubicBezTo>
                    <a:pt x="810006" y="740537"/>
                    <a:pt x="740537" y="810006"/>
                    <a:pt x="654812" y="810006"/>
                  </a:cubicBezTo>
                  <a:lnTo>
                    <a:pt x="654812" y="803656"/>
                  </a:lnTo>
                  <a:lnTo>
                    <a:pt x="654812" y="810006"/>
                  </a:lnTo>
                  <a:lnTo>
                    <a:pt x="155194" y="810006"/>
                  </a:lnTo>
                  <a:lnTo>
                    <a:pt x="155194" y="803656"/>
                  </a:lnTo>
                  <a:lnTo>
                    <a:pt x="155194" y="810006"/>
                  </a:lnTo>
                  <a:cubicBezTo>
                    <a:pt x="69469" y="810006"/>
                    <a:pt x="0" y="740537"/>
                    <a:pt x="0" y="654812"/>
                  </a:cubicBezTo>
                  <a:lnTo>
                    <a:pt x="0" y="155194"/>
                  </a:lnTo>
                  <a:lnTo>
                    <a:pt x="6350" y="155194"/>
                  </a:lnTo>
                  <a:lnTo>
                    <a:pt x="0" y="155194"/>
                  </a:lnTo>
                  <a:moveTo>
                    <a:pt x="12700" y="155194"/>
                  </a:moveTo>
                  <a:lnTo>
                    <a:pt x="12700" y="654812"/>
                  </a:lnTo>
                  <a:lnTo>
                    <a:pt x="6350" y="654812"/>
                  </a:lnTo>
                  <a:lnTo>
                    <a:pt x="12700" y="654812"/>
                  </a:lnTo>
                  <a:cubicBezTo>
                    <a:pt x="12700" y="733552"/>
                    <a:pt x="76454" y="797306"/>
                    <a:pt x="155194" y="797306"/>
                  </a:cubicBezTo>
                  <a:lnTo>
                    <a:pt x="654812" y="797306"/>
                  </a:lnTo>
                  <a:cubicBezTo>
                    <a:pt x="733552" y="797306"/>
                    <a:pt x="797306" y="733552"/>
                    <a:pt x="797306" y="654812"/>
                  </a:cubicBezTo>
                  <a:lnTo>
                    <a:pt x="797306" y="155194"/>
                  </a:lnTo>
                  <a:cubicBezTo>
                    <a:pt x="797306" y="76454"/>
                    <a:pt x="733552" y="12700"/>
                    <a:pt x="654812" y="12700"/>
                  </a:cubicBezTo>
                  <a:lnTo>
                    <a:pt x="155194" y="12700"/>
                  </a:lnTo>
                  <a:lnTo>
                    <a:pt x="155194" y="6350"/>
                  </a:lnTo>
                  <a:lnTo>
                    <a:pt x="155194" y="12700"/>
                  </a:lnTo>
                  <a:cubicBezTo>
                    <a:pt x="76454" y="12700"/>
                    <a:pt x="12700" y="76454"/>
                    <a:pt x="12700" y="155194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7887965" y="3813051"/>
            <a:ext cx="398710" cy="498425"/>
            <a:chOff x="0" y="0"/>
            <a:chExt cx="531613" cy="66456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31613" cy="664567"/>
            </a:xfrm>
            <a:custGeom>
              <a:avLst/>
              <a:gdLst/>
              <a:ahLst/>
              <a:cxnLst/>
              <a:rect l="l" t="t" r="r" b="b"/>
              <a:pathLst>
                <a:path w="531613" h="664567">
                  <a:moveTo>
                    <a:pt x="0" y="0"/>
                  </a:moveTo>
                  <a:lnTo>
                    <a:pt x="531613" y="0"/>
                  </a:lnTo>
                  <a:lnTo>
                    <a:pt x="531613" y="664567"/>
                  </a:lnTo>
                  <a:lnTo>
                    <a:pt x="0" y="6645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57150"/>
              <a:ext cx="531613" cy="6074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25"/>
                </a:lnSpc>
              </a:pPr>
              <a:r>
                <a:rPr lang="en-US" sz="312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2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416504" y="3854500"/>
            <a:ext cx="4043362" cy="415379"/>
            <a:chOff x="0" y="0"/>
            <a:chExt cx="5391150" cy="55383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391150" cy="553838"/>
            </a:xfrm>
            <a:custGeom>
              <a:avLst/>
              <a:gdLst/>
              <a:ahLst/>
              <a:cxnLst/>
              <a:rect l="l" t="t" r="r" b="b"/>
              <a:pathLst>
                <a:path w="5391150" h="553838">
                  <a:moveTo>
                    <a:pt x="0" y="0"/>
                  </a:moveTo>
                  <a:lnTo>
                    <a:pt x="5391150" y="0"/>
                  </a:lnTo>
                  <a:lnTo>
                    <a:pt x="5391150" y="553838"/>
                  </a:lnTo>
                  <a:lnTo>
                    <a:pt x="0" y="553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5391150" cy="5728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Automated Data Fetching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416504" y="4429274"/>
            <a:ext cx="7941171" cy="850404"/>
            <a:chOff x="0" y="0"/>
            <a:chExt cx="10588228" cy="113387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588228" cy="1133872"/>
            </a:xfrm>
            <a:custGeom>
              <a:avLst/>
              <a:gdLst/>
              <a:ahLst/>
              <a:cxnLst/>
              <a:rect l="l" t="t" r="r" b="b"/>
              <a:pathLst>
                <a:path w="10588228" h="1133872">
                  <a:moveTo>
                    <a:pt x="0" y="0"/>
                  </a:moveTo>
                  <a:lnTo>
                    <a:pt x="10588228" y="0"/>
                  </a:lnTo>
                  <a:lnTo>
                    <a:pt x="10588228" y="1133872"/>
                  </a:lnTo>
                  <a:lnTo>
                    <a:pt x="0" y="1133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10588228" cy="12195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Tool retrieves SSL/TLS certificates, HTTP headers, DNS info, and cookie data.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357741" y="6096000"/>
            <a:ext cx="797421" cy="28575"/>
            <a:chOff x="0" y="0"/>
            <a:chExt cx="1063228" cy="381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63244" cy="38100"/>
            </a:xfrm>
            <a:custGeom>
              <a:avLst/>
              <a:gdLst/>
              <a:ahLst/>
              <a:cxnLst/>
              <a:rect l="l" t="t" r="r" b="b"/>
              <a:pathLst>
                <a:path w="1063244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44194" y="0"/>
                  </a:lnTo>
                  <a:cubicBezTo>
                    <a:pt x="1054735" y="0"/>
                    <a:pt x="1063244" y="8509"/>
                    <a:pt x="1063244" y="19050"/>
                  </a:cubicBezTo>
                  <a:cubicBezTo>
                    <a:pt x="1063244" y="29591"/>
                    <a:pt x="1054735" y="38100"/>
                    <a:pt x="104419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7783562" y="5806529"/>
            <a:ext cx="607516" cy="607516"/>
            <a:chOff x="0" y="0"/>
            <a:chExt cx="810022" cy="810022"/>
          </a:xfrm>
        </p:grpSpPr>
        <p:sp>
          <p:nvSpPr>
            <p:cNvPr id="42" name="Freeform 42"/>
            <p:cNvSpPr/>
            <p:nvPr/>
          </p:nvSpPr>
          <p:spPr>
            <a:xfrm>
              <a:off x="6350" y="6350"/>
              <a:ext cx="797306" cy="797306"/>
            </a:xfrm>
            <a:custGeom>
              <a:avLst/>
              <a:gdLst/>
              <a:ahLst/>
              <a:cxnLst/>
              <a:rect l="l" t="t" r="r" b="b"/>
              <a:pathLst>
                <a:path w="797306" h="797306">
                  <a:moveTo>
                    <a:pt x="0" y="148844"/>
                  </a:moveTo>
                  <a:cubicBezTo>
                    <a:pt x="0" y="66675"/>
                    <a:pt x="66675" y="0"/>
                    <a:pt x="148844" y="0"/>
                  </a:cubicBezTo>
                  <a:lnTo>
                    <a:pt x="648462" y="0"/>
                  </a:lnTo>
                  <a:cubicBezTo>
                    <a:pt x="730631" y="0"/>
                    <a:pt x="797306" y="66675"/>
                    <a:pt x="797306" y="148844"/>
                  </a:cubicBezTo>
                  <a:lnTo>
                    <a:pt x="797306" y="648462"/>
                  </a:lnTo>
                  <a:cubicBezTo>
                    <a:pt x="797306" y="730631"/>
                    <a:pt x="730631" y="797306"/>
                    <a:pt x="648462" y="797306"/>
                  </a:cubicBezTo>
                  <a:lnTo>
                    <a:pt x="148844" y="797306"/>
                  </a:lnTo>
                  <a:cubicBezTo>
                    <a:pt x="66675" y="797306"/>
                    <a:pt x="0" y="730631"/>
                    <a:pt x="0" y="648462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0"/>
              <a:ext cx="810006" cy="810006"/>
            </a:xfrm>
            <a:custGeom>
              <a:avLst/>
              <a:gdLst/>
              <a:ahLst/>
              <a:cxnLst/>
              <a:rect l="l" t="t" r="r" b="b"/>
              <a:pathLst>
                <a:path w="810006" h="810006">
                  <a:moveTo>
                    <a:pt x="0" y="155194"/>
                  </a:moveTo>
                  <a:cubicBezTo>
                    <a:pt x="0" y="69469"/>
                    <a:pt x="69469" y="0"/>
                    <a:pt x="155194" y="0"/>
                  </a:cubicBezTo>
                  <a:lnTo>
                    <a:pt x="654812" y="0"/>
                  </a:lnTo>
                  <a:lnTo>
                    <a:pt x="654812" y="6350"/>
                  </a:lnTo>
                  <a:lnTo>
                    <a:pt x="654812" y="0"/>
                  </a:lnTo>
                  <a:cubicBezTo>
                    <a:pt x="740537" y="0"/>
                    <a:pt x="810006" y="69469"/>
                    <a:pt x="810006" y="155194"/>
                  </a:cubicBezTo>
                  <a:lnTo>
                    <a:pt x="803656" y="155194"/>
                  </a:lnTo>
                  <a:lnTo>
                    <a:pt x="810006" y="155194"/>
                  </a:lnTo>
                  <a:lnTo>
                    <a:pt x="810006" y="654812"/>
                  </a:lnTo>
                  <a:lnTo>
                    <a:pt x="803656" y="654812"/>
                  </a:lnTo>
                  <a:lnTo>
                    <a:pt x="810006" y="654812"/>
                  </a:lnTo>
                  <a:cubicBezTo>
                    <a:pt x="810006" y="740537"/>
                    <a:pt x="740537" y="810006"/>
                    <a:pt x="654812" y="810006"/>
                  </a:cubicBezTo>
                  <a:lnTo>
                    <a:pt x="654812" y="803656"/>
                  </a:lnTo>
                  <a:lnTo>
                    <a:pt x="654812" y="810006"/>
                  </a:lnTo>
                  <a:lnTo>
                    <a:pt x="155194" y="810006"/>
                  </a:lnTo>
                  <a:lnTo>
                    <a:pt x="155194" y="803656"/>
                  </a:lnTo>
                  <a:lnTo>
                    <a:pt x="155194" y="810006"/>
                  </a:lnTo>
                  <a:cubicBezTo>
                    <a:pt x="69469" y="810006"/>
                    <a:pt x="0" y="740537"/>
                    <a:pt x="0" y="654812"/>
                  </a:cubicBezTo>
                  <a:lnTo>
                    <a:pt x="0" y="155194"/>
                  </a:lnTo>
                  <a:lnTo>
                    <a:pt x="6350" y="155194"/>
                  </a:lnTo>
                  <a:lnTo>
                    <a:pt x="0" y="155194"/>
                  </a:lnTo>
                  <a:moveTo>
                    <a:pt x="12700" y="155194"/>
                  </a:moveTo>
                  <a:lnTo>
                    <a:pt x="12700" y="654812"/>
                  </a:lnTo>
                  <a:lnTo>
                    <a:pt x="6350" y="654812"/>
                  </a:lnTo>
                  <a:lnTo>
                    <a:pt x="12700" y="654812"/>
                  </a:lnTo>
                  <a:cubicBezTo>
                    <a:pt x="12700" y="733552"/>
                    <a:pt x="76454" y="797306"/>
                    <a:pt x="155194" y="797306"/>
                  </a:cubicBezTo>
                  <a:lnTo>
                    <a:pt x="654812" y="797306"/>
                  </a:lnTo>
                  <a:cubicBezTo>
                    <a:pt x="733552" y="797306"/>
                    <a:pt x="797306" y="733552"/>
                    <a:pt x="797306" y="654812"/>
                  </a:cubicBezTo>
                  <a:lnTo>
                    <a:pt x="797306" y="155194"/>
                  </a:lnTo>
                  <a:cubicBezTo>
                    <a:pt x="797306" y="76454"/>
                    <a:pt x="733552" y="12700"/>
                    <a:pt x="654812" y="12700"/>
                  </a:cubicBezTo>
                  <a:lnTo>
                    <a:pt x="155194" y="12700"/>
                  </a:lnTo>
                  <a:lnTo>
                    <a:pt x="155194" y="6350"/>
                  </a:lnTo>
                  <a:lnTo>
                    <a:pt x="155194" y="12700"/>
                  </a:lnTo>
                  <a:cubicBezTo>
                    <a:pt x="76454" y="12700"/>
                    <a:pt x="12700" y="76454"/>
                    <a:pt x="12700" y="155194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7887965" y="5861075"/>
            <a:ext cx="398710" cy="498425"/>
            <a:chOff x="0" y="0"/>
            <a:chExt cx="531613" cy="664567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31613" cy="664567"/>
            </a:xfrm>
            <a:custGeom>
              <a:avLst/>
              <a:gdLst/>
              <a:ahLst/>
              <a:cxnLst/>
              <a:rect l="l" t="t" r="r" b="b"/>
              <a:pathLst>
                <a:path w="531613" h="664567">
                  <a:moveTo>
                    <a:pt x="0" y="0"/>
                  </a:moveTo>
                  <a:lnTo>
                    <a:pt x="531613" y="0"/>
                  </a:lnTo>
                  <a:lnTo>
                    <a:pt x="531613" y="664567"/>
                  </a:lnTo>
                  <a:lnTo>
                    <a:pt x="0" y="6645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57150"/>
              <a:ext cx="531613" cy="6074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25"/>
                </a:lnSpc>
              </a:pPr>
              <a:r>
                <a:rPr lang="en-US" sz="312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3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9416504" y="5902524"/>
            <a:ext cx="3322885" cy="415379"/>
            <a:chOff x="0" y="0"/>
            <a:chExt cx="4430513" cy="553838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430513" cy="553838"/>
            </a:xfrm>
            <a:custGeom>
              <a:avLst/>
              <a:gdLst/>
              <a:ahLst/>
              <a:cxnLst/>
              <a:rect l="l" t="t" r="r" b="b"/>
              <a:pathLst>
                <a:path w="4430513" h="553838">
                  <a:moveTo>
                    <a:pt x="0" y="0"/>
                  </a:moveTo>
                  <a:lnTo>
                    <a:pt x="4430513" y="0"/>
                  </a:lnTo>
                  <a:lnTo>
                    <a:pt x="4430513" y="553838"/>
                  </a:lnTo>
                  <a:lnTo>
                    <a:pt x="0" y="553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19050"/>
              <a:ext cx="4430513" cy="5728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Modular Analysis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9416504" y="6477297"/>
            <a:ext cx="7941171" cy="850404"/>
            <a:chOff x="0" y="0"/>
            <a:chExt cx="10588228" cy="1133872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588228" cy="1133872"/>
            </a:xfrm>
            <a:custGeom>
              <a:avLst/>
              <a:gdLst/>
              <a:ahLst/>
              <a:cxnLst/>
              <a:rect l="l" t="t" r="r" b="b"/>
              <a:pathLst>
                <a:path w="10588228" h="1133872">
                  <a:moveTo>
                    <a:pt x="0" y="0"/>
                  </a:moveTo>
                  <a:lnTo>
                    <a:pt x="10588228" y="0"/>
                  </a:lnTo>
                  <a:lnTo>
                    <a:pt x="10588228" y="1133872"/>
                  </a:lnTo>
                  <a:lnTo>
                    <a:pt x="0" y="1133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85725"/>
              <a:ext cx="10588228" cy="12195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Each module independently inspects different security facets for comprehensive auditing.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8357741" y="8144024"/>
            <a:ext cx="797421" cy="28575"/>
            <a:chOff x="0" y="0"/>
            <a:chExt cx="1063228" cy="381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063244" cy="38100"/>
            </a:xfrm>
            <a:custGeom>
              <a:avLst/>
              <a:gdLst/>
              <a:ahLst/>
              <a:cxnLst/>
              <a:rect l="l" t="t" r="r" b="b"/>
              <a:pathLst>
                <a:path w="1063244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44194" y="0"/>
                  </a:lnTo>
                  <a:cubicBezTo>
                    <a:pt x="1054735" y="0"/>
                    <a:pt x="1063244" y="8509"/>
                    <a:pt x="1063244" y="19050"/>
                  </a:cubicBezTo>
                  <a:cubicBezTo>
                    <a:pt x="1063244" y="29591"/>
                    <a:pt x="1054735" y="38100"/>
                    <a:pt x="104419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55" name="Group 55"/>
          <p:cNvGrpSpPr/>
          <p:nvPr/>
        </p:nvGrpSpPr>
        <p:grpSpPr>
          <a:xfrm>
            <a:off x="7783562" y="7854554"/>
            <a:ext cx="607516" cy="607516"/>
            <a:chOff x="0" y="0"/>
            <a:chExt cx="810022" cy="810022"/>
          </a:xfrm>
        </p:grpSpPr>
        <p:sp>
          <p:nvSpPr>
            <p:cNvPr id="56" name="Freeform 56"/>
            <p:cNvSpPr/>
            <p:nvPr/>
          </p:nvSpPr>
          <p:spPr>
            <a:xfrm>
              <a:off x="6350" y="6350"/>
              <a:ext cx="797306" cy="797306"/>
            </a:xfrm>
            <a:custGeom>
              <a:avLst/>
              <a:gdLst/>
              <a:ahLst/>
              <a:cxnLst/>
              <a:rect l="l" t="t" r="r" b="b"/>
              <a:pathLst>
                <a:path w="797306" h="797306">
                  <a:moveTo>
                    <a:pt x="0" y="148844"/>
                  </a:moveTo>
                  <a:cubicBezTo>
                    <a:pt x="0" y="66675"/>
                    <a:pt x="66675" y="0"/>
                    <a:pt x="148844" y="0"/>
                  </a:cubicBezTo>
                  <a:lnTo>
                    <a:pt x="648462" y="0"/>
                  </a:lnTo>
                  <a:cubicBezTo>
                    <a:pt x="730631" y="0"/>
                    <a:pt x="797306" y="66675"/>
                    <a:pt x="797306" y="148844"/>
                  </a:cubicBezTo>
                  <a:lnTo>
                    <a:pt x="797306" y="648462"/>
                  </a:lnTo>
                  <a:cubicBezTo>
                    <a:pt x="797306" y="730631"/>
                    <a:pt x="730631" y="797306"/>
                    <a:pt x="648462" y="797306"/>
                  </a:cubicBezTo>
                  <a:lnTo>
                    <a:pt x="148844" y="797306"/>
                  </a:lnTo>
                  <a:cubicBezTo>
                    <a:pt x="66675" y="797306"/>
                    <a:pt x="0" y="730631"/>
                    <a:pt x="0" y="648462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0"/>
              <a:ext cx="810006" cy="810006"/>
            </a:xfrm>
            <a:custGeom>
              <a:avLst/>
              <a:gdLst/>
              <a:ahLst/>
              <a:cxnLst/>
              <a:rect l="l" t="t" r="r" b="b"/>
              <a:pathLst>
                <a:path w="810006" h="810006">
                  <a:moveTo>
                    <a:pt x="0" y="155194"/>
                  </a:moveTo>
                  <a:cubicBezTo>
                    <a:pt x="0" y="69469"/>
                    <a:pt x="69469" y="0"/>
                    <a:pt x="155194" y="0"/>
                  </a:cubicBezTo>
                  <a:lnTo>
                    <a:pt x="654812" y="0"/>
                  </a:lnTo>
                  <a:lnTo>
                    <a:pt x="654812" y="6350"/>
                  </a:lnTo>
                  <a:lnTo>
                    <a:pt x="654812" y="0"/>
                  </a:lnTo>
                  <a:cubicBezTo>
                    <a:pt x="740537" y="0"/>
                    <a:pt x="810006" y="69469"/>
                    <a:pt x="810006" y="155194"/>
                  </a:cubicBezTo>
                  <a:lnTo>
                    <a:pt x="803656" y="155194"/>
                  </a:lnTo>
                  <a:lnTo>
                    <a:pt x="810006" y="155194"/>
                  </a:lnTo>
                  <a:lnTo>
                    <a:pt x="810006" y="654812"/>
                  </a:lnTo>
                  <a:lnTo>
                    <a:pt x="803656" y="654812"/>
                  </a:lnTo>
                  <a:lnTo>
                    <a:pt x="810006" y="654812"/>
                  </a:lnTo>
                  <a:cubicBezTo>
                    <a:pt x="810006" y="740537"/>
                    <a:pt x="740537" y="810006"/>
                    <a:pt x="654812" y="810006"/>
                  </a:cubicBezTo>
                  <a:lnTo>
                    <a:pt x="654812" y="803656"/>
                  </a:lnTo>
                  <a:lnTo>
                    <a:pt x="654812" y="810006"/>
                  </a:lnTo>
                  <a:lnTo>
                    <a:pt x="155194" y="810006"/>
                  </a:lnTo>
                  <a:lnTo>
                    <a:pt x="155194" y="803656"/>
                  </a:lnTo>
                  <a:lnTo>
                    <a:pt x="155194" y="810006"/>
                  </a:lnTo>
                  <a:cubicBezTo>
                    <a:pt x="69469" y="810006"/>
                    <a:pt x="0" y="740537"/>
                    <a:pt x="0" y="654812"/>
                  </a:cubicBezTo>
                  <a:lnTo>
                    <a:pt x="0" y="155194"/>
                  </a:lnTo>
                  <a:lnTo>
                    <a:pt x="6350" y="155194"/>
                  </a:lnTo>
                  <a:lnTo>
                    <a:pt x="0" y="155194"/>
                  </a:lnTo>
                  <a:moveTo>
                    <a:pt x="12700" y="155194"/>
                  </a:moveTo>
                  <a:lnTo>
                    <a:pt x="12700" y="654812"/>
                  </a:lnTo>
                  <a:lnTo>
                    <a:pt x="6350" y="654812"/>
                  </a:lnTo>
                  <a:lnTo>
                    <a:pt x="12700" y="654812"/>
                  </a:lnTo>
                  <a:cubicBezTo>
                    <a:pt x="12700" y="733552"/>
                    <a:pt x="76454" y="797306"/>
                    <a:pt x="155194" y="797306"/>
                  </a:cubicBezTo>
                  <a:lnTo>
                    <a:pt x="654812" y="797306"/>
                  </a:lnTo>
                  <a:cubicBezTo>
                    <a:pt x="733552" y="797306"/>
                    <a:pt x="797306" y="733552"/>
                    <a:pt x="797306" y="654812"/>
                  </a:cubicBezTo>
                  <a:lnTo>
                    <a:pt x="797306" y="155194"/>
                  </a:lnTo>
                  <a:cubicBezTo>
                    <a:pt x="797306" y="76454"/>
                    <a:pt x="733552" y="12700"/>
                    <a:pt x="654812" y="12700"/>
                  </a:cubicBezTo>
                  <a:lnTo>
                    <a:pt x="155194" y="12700"/>
                  </a:lnTo>
                  <a:lnTo>
                    <a:pt x="155194" y="6350"/>
                  </a:lnTo>
                  <a:lnTo>
                    <a:pt x="155194" y="12700"/>
                  </a:lnTo>
                  <a:cubicBezTo>
                    <a:pt x="76454" y="12700"/>
                    <a:pt x="12700" y="76454"/>
                    <a:pt x="12700" y="155194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7887965" y="7909099"/>
            <a:ext cx="398710" cy="498425"/>
            <a:chOff x="0" y="0"/>
            <a:chExt cx="531613" cy="664567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531613" cy="664567"/>
            </a:xfrm>
            <a:custGeom>
              <a:avLst/>
              <a:gdLst/>
              <a:ahLst/>
              <a:cxnLst/>
              <a:rect l="l" t="t" r="r" b="b"/>
              <a:pathLst>
                <a:path w="531613" h="664567">
                  <a:moveTo>
                    <a:pt x="0" y="0"/>
                  </a:moveTo>
                  <a:lnTo>
                    <a:pt x="531613" y="0"/>
                  </a:lnTo>
                  <a:lnTo>
                    <a:pt x="531613" y="664567"/>
                  </a:lnTo>
                  <a:lnTo>
                    <a:pt x="0" y="6645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57150"/>
              <a:ext cx="531613" cy="6074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125"/>
                </a:lnSpc>
              </a:pPr>
              <a:r>
                <a:rPr lang="en-US" sz="312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4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9416504" y="7950548"/>
            <a:ext cx="3322885" cy="415379"/>
            <a:chOff x="0" y="0"/>
            <a:chExt cx="4430513" cy="55383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4430513" cy="553838"/>
            </a:xfrm>
            <a:custGeom>
              <a:avLst/>
              <a:gdLst/>
              <a:ahLst/>
              <a:cxnLst/>
              <a:rect l="l" t="t" r="r" b="b"/>
              <a:pathLst>
                <a:path w="4430513" h="553838">
                  <a:moveTo>
                    <a:pt x="0" y="0"/>
                  </a:moveTo>
                  <a:lnTo>
                    <a:pt x="4430513" y="0"/>
                  </a:lnTo>
                  <a:lnTo>
                    <a:pt x="4430513" y="553838"/>
                  </a:lnTo>
                  <a:lnTo>
                    <a:pt x="0" y="553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19050"/>
              <a:ext cx="4430513" cy="5728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Output &amp; Export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9416504" y="8525321"/>
            <a:ext cx="7941171" cy="850404"/>
            <a:chOff x="0" y="0"/>
            <a:chExt cx="10588228" cy="1133872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0588228" cy="1133872"/>
            </a:xfrm>
            <a:custGeom>
              <a:avLst/>
              <a:gdLst/>
              <a:ahLst/>
              <a:cxnLst/>
              <a:rect l="l" t="t" r="r" b="b"/>
              <a:pathLst>
                <a:path w="10588228" h="1133872">
                  <a:moveTo>
                    <a:pt x="0" y="0"/>
                  </a:moveTo>
                  <a:lnTo>
                    <a:pt x="10588228" y="0"/>
                  </a:lnTo>
                  <a:lnTo>
                    <a:pt x="10588228" y="1133872"/>
                  </a:lnTo>
                  <a:lnTo>
                    <a:pt x="0" y="11338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85725"/>
              <a:ext cx="10588228" cy="12195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Results are shown visually and can be exported as detailed CSV reports for further use.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71240" y="852785"/>
            <a:ext cx="9687520" cy="1555849"/>
            <a:chOff x="0" y="0"/>
            <a:chExt cx="12916693" cy="20744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16694" cy="2074465"/>
            </a:xfrm>
            <a:custGeom>
              <a:avLst/>
              <a:gdLst/>
              <a:ahLst/>
              <a:cxnLst/>
              <a:rect l="l" t="t" r="r" b="b"/>
              <a:pathLst>
                <a:path w="12916694" h="2074465">
                  <a:moveTo>
                    <a:pt x="0" y="0"/>
                  </a:moveTo>
                  <a:lnTo>
                    <a:pt x="12916694" y="0"/>
                  </a:lnTo>
                  <a:lnTo>
                    <a:pt x="12916694" y="2074465"/>
                  </a:lnTo>
                  <a:lnTo>
                    <a:pt x="0" y="20744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916693" cy="21030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25"/>
                </a:lnSpc>
              </a:pPr>
              <a:r>
                <a:rPr lang="en-US" sz="4875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Real-World Applications of ProteX Analyzer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871240" y="2782044"/>
            <a:ext cx="1244650" cy="1493639"/>
          </a:xfrm>
          <a:custGeom>
            <a:avLst/>
            <a:gdLst/>
            <a:ahLst/>
            <a:cxnLst/>
            <a:rect l="l" t="t" r="r" b="b"/>
            <a:pathLst>
              <a:path w="1244650" h="1493639">
                <a:moveTo>
                  <a:pt x="0" y="0"/>
                </a:moveTo>
                <a:lnTo>
                  <a:pt x="1244650" y="0"/>
                </a:lnTo>
                <a:lnTo>
                  <a:pt x="1244650" y="1493638"/>
                </a:lnTo>
                <a:lnTo>
                  <a:pt x="0" y="14936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5" r="-65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489299" y="3030885"/>
            <a:ext cx="3451472" cy="388887"/>
            <a:chOff x="0" y="0"/>
            <a:chExt cx="4601963" cy="5185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01963" cy="518517"/>
            </a:xfrm>
            <a:custGeom>
              <a:avLst/>
              <a:gdLst/>
              <a:ahLst/>
              <a:cxnLst/>
              <a:rect l="l" t="t" r="r" b="b"/>
              <a:pathLst>
                <a:path w="4601963" h="518517">
                  <a:moveTo>
                    <a:pt x="0" y="0"/>
                  </a:moveTo>
                  <a:lnTo>
                    <a:pt x="4601963" y="0"/>
                  </a:lnTo>
                  <a:lnTo>
                    <a:pt x="4601963" y="518517"/>
                  </a:lnTo>
                  <a:lnTo>
                    <a:pt x="0" y="5185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601963" cy="5375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System Administrators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489299" y="3569048"/>
            <a:ext cx="8069461" cy="398264"/>
            <a:chOff x="0" y="0"/>
            <a:chExt cx="10759282" cy="5310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759282" cy="531018"/>
            </a:xfrm>
            <a:custGeom>
              <a:avLst/>
              <a:gdLst/>
              <a:ahLst/>
              <a:cxnLst/>
              <a:rect l="l" t="t" r="r" b="b"/>
              <a:pathLst>
                <a:path w="10759282" h="531018">
                  <a:moveTo>
                    <a:pt x="0" y="0"/>
                  </a:moveTo>
                  <a:lnTo>
                    <a:pt x="10759282" y="0"/>
                  </a:lnTo>
                  <a:lnTo>
                    <a:pt x="10759282" y="531018"/>
                  </a:lnTo>
                  <a:lnTo>
                    <a:pt x="0" y="531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10759282" cy="6072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Conduct internal audits to solidify domain security and compliance.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871240" y="4275684"/>
            <a:ext cx="1244650" cy="1493639"/>
          </a:xfrm>
          <a:custGeom>
            <a:avLst/>
            <a:gdLst/>
            <a:ahLst/>
            <a:cxnLst/>
            <a:rect l="l" t="t" r="r" b="b"/>
            <a:pathLst>
              <a:path w="1244650" h="1493639">
                <a:moveTo>
                  <a:pt x="0" y="0"/>
                </a:moveTo>
                <a:lnTo>
                  <a:pt x="1244650" y="0"/>
                </a:lnTo>
                <a:lnTo>
                  <a:pt x="1244650" y="1493639"/>
                </a:lnTo>
                <a:lnTo>
                  <a:pt x="0" y="14936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5" r="-65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2489299" y="4524524"/>
            <a:ext cx="4151859" cy="388887"/>
            <a:chOff x="0" y="0"/>
            <a:chExt cx="5535812" cy="51851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535812" cy="518517"/>
            </a:xfrm>
            <a:custGeom>
              <a:avLst/>
              <a:gdLst/>
              <a:ahLst/>
              <a:cxnLst/>
              <a:rect l="l" t="t" r="r" b="b"/>
              <a:pathLst>
                <a:path w="5535812" h="518517">
                  <a:moveTo>
                    <a:pt x="0" y="0"/>
                  </a:moveTo>
                  <a:lnTo>
                    <a:pt x="5535812" y="0"/>
                  </a:lnTo>
                  <a:lnTo>
                    <a:pt x="5535812" y="518517"/>
                  </a:lnTo>
                  <a:lnTo>
                    <a:pt x="0" y="5185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5535812" cy="5375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Cybersecurity Professionals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489299" y="5062686"/>
            <a:ext cx="8069461" cy="398264"/>
            <a:chOff x="0" y="0"/>
            <a:chExt cx="10759282" cy="53101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759282" cy="531018"/>
            </a:xfrm>
            <a:custGeom>
              <a:avLst/>
              <a:gdLst/>
              <a:ahLst/>
              <a:cxnLst/>
              <a:rect l="l" t="t" r="r" b="b"/>
              <a:pathLst>
                <a:path w="10759282" h="531018">
                  <a:moveTo>
                    <a:pt x="0" y="0"/>
                  </a:moveTo>
                  <a:lnTo>
                    <a:pt x="10759282" y="0"/>
                  </a:lnTo>
                  <a:lnTo>
                    <a:pt x="10759282" y="531018"/>
                  </a:lnTo>
                  <a:lnTo>
                    <a:pt x="0" y="531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10759282" cy="6072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Identify and remediate SSL/TLS weaknesses proactively.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871240" y="5769322"/>
            <a:ext cx="1244650" cy="1832373"/>
          </a:xfrm>
          <a:custGeom>
            <a:avLst/>
            <a:gdLst/>
            <a:ahLst/>
            <a:cxnLst/>
            <a:rect l="l" t="t" r="r" b="b"/>
            <a:pathLst>
              <a:path w="1244650" h="1832373">
                <a:moveTo>
                  <a:pt x="0" y="0"/>
                </a:moveTo>
                <a:lnTo>
                  <a:pt x="1244650" y="0"/>
                </a:lnTo>
                <a:lnTo>
                  <a:pt x="1244650" y="1832373"/>
                </a:lnTo>
                <a:lnTo>
                  <a:pt x="0" y="18323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23" r="-223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2489299" y="6018162"/>
            <a:ext cx="3469481" cy="388888"/>
            <a:chOff x="0" y="0"/>
            <a:chExt cx="4625975" cy="51851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625975" cy="518517"/>
            </a:xfrm>
            <a:custGeom>
              <a:avLst/>
              <a:gdLst/>
              <a:ahLst/>
              <a:cxnLst/>
              <a:rect l="l" t="t" r="r" b="b"/>
              <a:pathLst>
                <a:path w="4625975" h="518517">
                  <a:moveTo>
                    <a:pt x="0" y="0"/>
                  </a:moveTo>
                  <a:lnTo>
                    <a:pt x="4625975" y="0"/>
                  </a:lnTo>
                  <a:lnTo>
                    <a:pt x="4625975" y="518517"/>
                  </a:lnTo>
                  <a:lnTo>
                    <a:pt x="0" y="5185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4625975" cy="5375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Developers &amp; QA teams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489299" y="6556325"/>
            <a:ext cx="8069461" cy="796529"/>
            <a:chOff x="0" y="0"/>
            <a:chExt cx="10759282" cy="106203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759282" cy="1062038"/>
            </a:xfrm>
            <a:custGeom>
              <a:avLst/>
              <a:gdLst/>
              <a:ahLst/>
              <a:cxnLst/>
              <a:rect l="l" t="t" r="r" b="b"/>
              <a:pathLst>
                <a:path w="10759282" h="1062038">
                  <a:moveTo>
                    <a:pt x="0" y="0"/>
                  </a:moveTo>
                  <a:lnTo>
                    <a:pt x="10759282" y="0"/>
                  </a:lnTo>
                  <a:lnTo>
                    <a:pt x="10759282" y="1062038"/>
                  </a:lnTo>
                  <a:lnTo>
                    <a:pt x="0" y="1062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10759282" cy="1138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Validate deployment environments’ security against SSL/TLS vulnerabilities.</a:t>
              </a:r>
            </a:p>
          </p:txBody>
        </p:sp>
      </p:grpSp>
      <p:sp>
        <p:nvSpPr>
          <p:cNvPr id="31" name="Freeform 31" descr="preencoded.png"/>
          <p:cNvSpPr/>
          <p:nvPr/>
        </p:nvSpPr>
        <p:spPr>
          <a:xfrm>
            <a:off x="871240" y="7601694"/>
            <a:ext cx="1244650" cy="1832373"/>
          </a:xfrm>
          <a:custGeom>
            <a:avLst/>
            <a:gdLst/>
            <a:ahLst/>
            <a:cxnLst/>
            <a:rect l="l" t="t" r="r" b="b"/>
            <a:pathLst>
              <a:path w="1244650" h="1832373">
                <a:moveTo>
                  <a:pt x="0" y="0"/>
                </a:moveTo>
                <a:lnTo>
                  <a:pt x="1244650" y="0"/>
                </a:lnTo>
                <a:lnTo>
                  <a:pt x="1244650" y="1832372"/>
                </a:lnTo>
                <a:lnTo>
                  <a:pt x="0" y="18323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23" r="-223"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2489299" y="7850535"/>
            <a:ext cx="3617862" cy="388888"/>
            <a:chOff x="0" y="0"/>
            <a:chExt cx="4823817" cy="51851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823817" cy="518517"/>
            </a:xfrm>
            <a:custGeom>
              <a:avLst/>
              <a:gdLst/>
              <a:ahLst/>
              <a:cxnLst/>
              <a:rect l="l" t="t" r="r" b="b"/>
              <a:pathLst>
                <a:path w="4823817" h="518517">
                  <a:moveTo>
                    <a:pt x="0" y="0"/>
                  </a:moveTo>
                  <a:lnTo>
                    <a:pt x="4823817" y="0"/>
                  </a:lnTo>
                  <a:lnTo>
                    <a:pt x="4823817" y="518517"/>
                  </a:lnTo>
                  <a:lnTo>
                    <a:pt x="0" y="5185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4823817" cy="5375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Educational Institutions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489299" y="8388698"/>
            <a:ext cx="8069461" cy="796529"/>
            <a:chOff x="0" y="0"/>
            <a:chExt cx="10759282" cy="10620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759282" cy="1062038"/>
            </a:xfrm>
            <a:custGeom>
              <a:avLst/>
              <a:gdLst/>
              <a:ahLst/>
              <a:cxnLst/>
              <a:rect l="l" t="t" r="r" b="b"/>
              <a:pathLst>
                <a:path w="10759282" h="1062038">
                  <a:moveTo>
                    <a:pt x="0" y="0"/>
                  </a:moveTo>
                  <a:lnTo>
                    <a:pt x="10759282" y="0"/>
                  </a:lnTo>
                  <a:lnTo>
                    <a:pt x="10759282" y="1062038"/>
                  </a:lnTo>
                  <a:lnTo>
                    <a:pt x="0" y="10620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76200"/>
              <a:ext cx="10759282" cy="1138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Use as hands-on tool for teaching practical web security assessment.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79748" y="2754809"/>
            <a:ext cx="12685960" cy="964109"/>
            <a:chOff x="0" y="0"/>
            <a:chExt cx="16914613" cy="1285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914614" cy="1285478"/>
            </a:xfrm>
            <a:custGeom>
              <a:avLst/>
              <a:gdLst/>
              <a:ahLst/>
              <a:cxnLst/>
              <a:rect l="l" t="t" r="r" b="b"/>
              <a:pathLst>
                <a:path w="16914614" h="1285478">
                  <a:moveTo>
                    <a:pt x="0" y="0"/>
                  </a:moveTo>
                  <a:lnTo>
                    <a:pt x="16914614" y="0"/>
                  </a:lnTo>
                  <a:lnTo>
                    <a:pt x="16914614" y="1285478"/>
                  </a:lnTo>
                  <a:lnTo>
                    <a:pt x="0" y="1285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914613" cy="13140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562"/>
                </a:lnSpc>
              </a:pPr>
              <a:r>
                <a:rPr lang="en-US" sz="6062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Testing Results &amp; User Experience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79748" y="4490145"/>
            <a:ext cx="3856733" cy="481905"/>
            <a:chOff x="0" y="0"/>
            <a:chExt cx="5142310" cy="6425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42310" cy="642540"/>
            </a:xfrm>
            <a:custGeom>
              <a:avLst/>
              <a:gdLst/>
              <a:ahLst/>
              <a:cxnLst/>
              <a:rect l="l" t="t" r="r" b="b"/>
              <a:pathLst>
                <a:path w="5142310" h="64254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Accuracy Metrics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9748" y="5280571"/>
            <a:ext cx="4873675" cy="1974056"/>
            <a:chOff x="0" y="0"/>
            <a:chExt cx="6498233" cy="26320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498233" cy="2632075"/>
            </a:xfrm>
            <a:custGeom>
              <a:avLst/>
              <a:gdLst/>
              <a:ahLst/>
              <a:cxnLst/>
              <a:rect l="l" t="t" r="r" b="b"/>
              <a:pathLst>
                <a:path w="6498233" h="2632075">
                  <a:moveTo>
                    <a:pt x="0" y="0"/>
                  </a:moveTo>
                  <a:lnTo>
                    <a:pt x="6498233" y="0"/>
                  </a:lnTo>
                  <a:lnTo>
                    <a:pt x="6498233" y="2632075"/>
                  </a:lnTo>
                  <a:lnTo>
                    <a:pt x="0" y="26320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6498233" cy="27273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Reliable detection of expired certificates, weak or deprecated protocols, and missing headers verified on multiple domains.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715720" y="4490145"/>
            <a:ext cx="4514701" cy="481905"/>
            <a:chOff x="0" y="0"/>
            <a:chExt cx="6019602" cy="6425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19602" cy="642540"/>
            </a:xfrm>
            <a:custGeom>
              <a:avLst/>
              <a:gdLst/>
              <a:ahLst/>
              <a:cxnLst/>
              <a:rect l="l" t="t" r="r" b="b"/>
              <a:pathLst>
                <a:path w="6019602" h="642540">
                  <a:moveTo>
                    <a:pt x="0" y="0"/>
                  </a:moveTo>
                  <a:lnTo>
                    <a:pt x="6019602" y="0"/>
                  </a:lnTo>
                  <a:lnTo>
                    <a:pt x="6019602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6019602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Usability &amp; Performance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715720" y="5280571"/>
            <a:ext cx="4873675" cy="1974056"/>
            <a:chOff x="0" y="0"/>
            <a:chExt cx="6498233" cy="26320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498233" cy="2632075"/>
            </a:xfrm>
            <a:custGeom>
              <a:avLst/>
              <a:gdLst/>
              <a:ahLst/>
              <a:cxnLst/>
              <a:rect l="l" t="t" r="r" b="b"/>
              <a:pathLst>
                <a:path w="6498233" h="2632075">
                  <a:moveTo>
                    <a:pt x="0" y="0"/>
                  </a:moveTo>
                  <a:lnTo>
                    <a:pt x="6498233" y="0"/>
                  </a:lnTo>
                  <a:lnTo>
                    <a:pt x="6498233" y="2632075"/>
                  </a:lnTo>
                  <a:lnTo>
                    <a:pt x="0" y="26320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6498233" cy="27273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Responsive graphical interface with real-time analysis feedback and proper error management for enhanced user experience.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351692" y="4490145"/>
            <a:ext cx="3856733" cy="481905"/>
            <a:chOff x="0" y="0"/>
            <a:chExt cx="5142310" cy="6425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142310" cy="642540"/>
            </a:xfrm>
            <a:custGeom>
              <a:avLst/>
              <a:gdLst/>
              <a:ahLst/>
              <a:cxnLst/>
              <a:rect l="l" t="t" r="r" b="b"/>
              <a:pathLst>
                <a:path w="5142310" h="642540">
                  <a:moveTo>
                    <a:pt x="0" y="0"/>
                  </a:moveTo>
                  <a:lnTo>
                    <a:pt x="5142310" y="0"/>
                  </a:lnTo>
                  <a:lnTo>
                    <a:pt x="5142310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5142310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Report Export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51692" y="5280571"/>
            <a:ext cx="4873675" cy="1480542"/>
            <a:chOff x="0" y="0"/>
            <a:chExt cx="6498233" cy="197405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498233" cy="1974057"/>
            </a:xfrm>
            <a:custGeom>
              <a:avLst/>
              <a:gdLst/>
              <a:ahLst/>
              <a:cxnLst/>
              <a:rect l="l" t="t" r="r" b="b"/>
              <a:pathLst>
                <a:path w="6498233" h="1974057">
                  <a:moveTo>
                    <a:pt x="0" y="0"/>
                  </a:moveTo>
                  <a:lnTo>
                    <a:pt x="6498233" y="0"/>
                  </a:lnTo>
                  <a:lnTo>
                    <a:pt x="6498233" y="1974057"/>
                  </a:lnTo>
                  <a:lnTo>
                    <a:pt x="0" y="1974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0"/>
              <a:ext cx="6498233" cy="20693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CSV exports formatted for integration with external audits and security dashboards.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937747" y="898326"/>
            <a:ext cx="9270504" cy="1928218"/>
            <a:chOff x="0" y="0"/>
            <a:chExt cx="12360672" cy="25709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360672" cy="2570957"/>
            </a:xfrm>
            <a:custGeom>
              <a:avLst/>
              <a:gdLst/>
              <a:ahLst/>
              <a:cxnLst/>
              <a:rect l="l" t="t" r="r" b="b"/>
              <a:pathLst>
                <a:path w="12360672" h="2570957">
                  <a:moveTo>
                    <a:pt x="0" y="0"/>
                  </a:moveTo>
                  <a:lnTo>
                    <a:pt x="12360672" y="0"/>
                  </a:lnTo>
                  <a:lnTo>
                    <a:pt x="12360672" y="2570957"/>
                  </a:lnTo>
                  <a:lnTo>
                    <a:pt x="0" y="25709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360672" cy="25995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562"/>
                </a:lnSpc>
              </a:pPr>
              <a:r>
                <a:rPr lang="en-US" sz="6062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Summary &amp; Impact of ProteX Tool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28222" y="3279725"/>
            <a:ext cx="713185" cy="713185"/>
            <a:chOff x="0" y="0"/>
            <a:chExt cx="950913" cy="950913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925576" cy="925576"/>
            </a:xfrm>
            <a:custGeom>
              <a:avLst/>
              <a:gdLst/>
              <a:ahLst/>
              <a:cxnLst/>
              <a:rect l="l" t="t" r="r" b="b"/>
              <a:pathLst>
                <a:path w="925576" h="925576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729" y="0"/>
                  </a:lnTo>
                  <a:cubicBezTo>
                    <a:pt x="848106" y="0"/>
                    <a:pt x="925576" y="77343"/>
                    <a:pt x="925576" y="172847"/>
                  </a:cubicBezTo>
                  <a:lnTo>
                    <a:pt x="925576" y="752729"/>
                  </a:lnTo>
                  <a:cubicBezTo>
                    <a:pt x="925576" y="848106"/>
                    <a:pt x="848233" y="925576"/>
                    <a:pt x="752729" y="925576"/>
                  </a:cubicBezTo>
                  <a:lnTo>
                    <a:pt x="172847" y="925576"/>
                  </a:lnTo>
                  <a:cubicBezTo>
                    <a:pt x="77343" y="925576"/>
                    <a:pt x="0" y="848106"/>
                    <a:pt x="0" y="752729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950976" cy="950976"/>
            </a:xfrm>
            <a:custGeom>
              <a:avLst/>
              <a:gdLst/>
              <a:ahLst/>
              <a:cxnLst/>
              <a:rect l="l" t="t" r="r" b="b"/>
              <a:pathLst>
                <a:path w="950976" h="950976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cubicBezTo>
                    <a:pt x="867918" y="0"/>
                    <a:pt x="950976" y="83058"/>
                    <a:pt x="950976" y="185547"/>
                  </a:cubicBezTo>
                  <a:lnTo>
                    <a:pt x="950976" y="765429"/>
                  </a:lnTo>
                  <a:lnTo>
                    <a:pt x="938276" y="765429"/>
                  </a:lnTo>
                  <a:lnTo>
                    <a:pt x="950976" y="765429"/>
                  </a:lnTo>
                  <a:cubicBezTo>
                    <a:pt x="950976" y="867918"/>
                    <a:pt x="867918" y="950976"/>
                    <a:pt x="765429" y="950976"/>
                  </a:cubicBezTo>
                  <a:lnTo>
                    <a:pt x="765429" y="938276"/>
                  </a:lnTo>
                  <a:lnTo>
                    <a:pt x="765429" y="950976"/>
                  </a:lnTo>
                  <a:lnTo>
                    <a:pt x="185547" y="950976"/>
                  </a:lnTo>
                  <a:lnTo>
                    <a:pt x="185547" y="938276"/>
                  </a:lnTo>
                  <a:lnTo>
                    <a:pt x="185547" y="950976"/>
                  </a:lnTo>
                  <a:cubicBezTo>
                    <a:pt x="83058" y="950976"/>
                    <a:pt x="0" y="867918"/>
                    <a:pt x="0" y="765429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429"/>
                  </a:lnTo>
                  <a:lnTo>
                    <a:pt x="12700" y="765429"/>
                  </a:lnTo>
                  <a:lnTo>
                    <a:pt x="25400" y="765429"/>
                  </a:lnTo>
                  <a:cubicBezTo>
                    <a:pt x="25400" y="853821"/>
                    <a:pt x="97028" y="925576"/>
                    <a:pt x="185547" y="925576"/>
                  </a:cubicBezTo>
                  <a:lnTo>
                    <a:pt x="765429" y="925576"/>
                  </a:lnTo>
                  <a:cubicBezTo>
                    <a:pt x="853821" y="925576"/>
                    <a:pt x="925576" y="853948"/>
                    <a:pt x="925576" y="765429"/>
                  </a:cubicBezTo>
                  <a:lnTo>
                    <a:pt x="925576" y="185547"/>
                  </a:lnTo>
                  <a:lnTo>
                    <a:pt x="938276" y="185547"/>
                  </a:lnTo>
                  <a:lnTo>
                    <a:pt x="925576" y="185547"/>
                  </a:lnTo>
                  <a:cubicBezTo>
                    <a:pt x="925576" y="97028"/>
                    <a:pt x="853821" y="25400"/>
                    <a:pt x="765429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053462" y="3347070"/>
            <a:ext cx="462706" cy="578495"/>
            <a:chOff x="0" y="0"/>
            <a:chExt cx="616942" cy="77132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6942" cy="771327"/>
            </a:xfrm>
            <a:custGeom>
              <a:avLst/>
              <a:gdLst/>
              <a:ahLst/>
              <a:cxnLst/>
              <a:rect l="l" t="t" r="r" b="b"/>
              <a:pathLst>
                <a:path w="616942" h="771327">
                  <a:moveTo>
                    <a:pt x="0" y="0"/>
                  </a:moveTo>
                  <a:lnTo>
                    <a:pt x="616942" y="0"/>
                  </a:lnTo>
                  <a:lnTo>
                    <a:pt x="616942" y="771327"/>
                  </a:lnTo>
                  <a:lnTo>
                    <a:pt x="0" y="7713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57150"/>
              <a:ext cx="616942" cy="7141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25"/>
                </a:lnSpc>
              </a:pPr>
              <a:r>
                <a:rPr lang="en-US" sz="362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940404" y="3395216"/>
            <a:ext cx="3439865" cy="963811"/>
            <a:chOff x="0" y="0"/>
            <a:chExt cx="4586487" cy="12850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586487" cy="1285082"/>
            </a:xfrm>
            <a:custGeom>
              <a:avLst/>
              <a:gdLst/>
              <a:ahLst/>
              <a:cxnLst/>
              <a:rect l="l" t="t" r="r" b="b"/>
              <a:pathLst>
                <a:path w="4586487" h="1285082">
                  <a:moveTo>
                    <a:pt x="0" y="0"/>
                  </a:moveTo>
                  <a:lnTo>
                    <a:pt x="4586487" y="0"/>
                  </a:lnTo>
                  <a:lnTo>
                    <a:pt x="4586487" y="1285082"/>
                  </a:lnTo>
                  <a:lnTo>
                    <a:pt x="0" y="1285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4586487" cy="12946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Balanced Depth &amp; Usability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940404" y="4544020"/>
            <a:ext cx="3439865" cy="2467570"/>
            <a:chOff x="0" y="0"/>
            <a:chExt cx="4586487" cy="32900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586487" cy="3290093"/>
            </a:xfrm>
            <a:custGeom>
              <a:avLst/>
              <a:gdLst/>
              <a:ahLst/>
              <a:cxnLst/>
              <a:rect l="l" t="t" r="r" b="b"/>
              <a:pathLst>
                <a:path w="4586487" h="3290093">
                  <a:moveTo>
                    <a:pt x="0" y="0"/>
                  </a:moveTo>
                  <a:lnTo>
                    <a:pt x="4586487" y="0"/>
                  </a:lnTo>
                  <a:lnTo>
                    <a:pt x="4586487" y="3290093"/>
                  </a:lnTo>
                  <a:lnTo>
                    <a:pt x="0" y="3290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4586487" cy="33853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Delivers detailed security insights paired with an intuitive dark-themed GUI.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756356" y="3279725"/>
            <a:ext cx="713185" cy="713185"/>
            <a:chOff x="0" y="0"/>
            <a:chExt cx="950913" cy="950913"/>
          </a:xfrm>
        </p:grpSpPr>
        <p:sp>
          <p:nvSpPr>
            <p:cNvPr id="22" name="Freeform 22"/>
            <p:cNvSpPr/>
            <p:nvPr/>
          </p:nvSpPr>
          <p:spPr>
            <a:xfrm>
              <a:off x="12700" y="12700"/>
              <a:ext cx="925576" cy="925576"/>
            </a:xfrm>
            <a:custGeom>
              <a:avLst/>
              <a:gdLst/>
              <a:ahLst/>
              <a:cxnLst/>
              <a:rect l="l" t="t" r="r" b="b"/>
              <a:pathLst>
                <a:path w="925576" h="925576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729" y="0"/>
                  </a:lnTo>
                  <a:cubicBezTo>
                    <a:pt x="848106" y="0"/>
                    <a:pt x="925576" y="77343"/>
                    <a:pt x="925576" y="172847"/>
                  </a:cubicBezTo>
                  <a:lnTo>
                    <a:pt x="925576" y="752729"/>
                  </a:lnTo>
                  <a:cubicBezTo>
                    <a:pt x="925576" y="848106"/>
                    <a:pt x="848233" y="925576"/>
                    <a:pt x="752729" y="925576"/>
                  </a:cubicBezTo>
                  <a:lnTo>
                    <a:pt x="172847" y="925576"/>
                  </a:lnTo>
                  <a:cubicBezTo>
                    <a:pt x="77343" y="925576"/>
                    <a:pt x="0" y="848106"/>
                    <a:pt x="0" y="752729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950976" cy="950976"/>
            </a:xfrm>
            <a:custGeom>
              <a:avLst/>
              <a:gdLst/>
              <a:ahLst/>
              <a:cxnLst/>
              <a:rect l="l" t="t" r="r" b="b"/>
              <a:pathLst>
                <a:path w="950976" h="950976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cubicBezTo>
                    <a:pt x="867918" y="0"/>
                    <a:pt x="950976" y="83058"/>
                    <a:pt x="950976" y="185547"/>
                  </a:cubicBezTo>
                  <a:lnTo>
                    <a:pt x="950976" y="765429"/>
                  </a:lnTo>
                  <a:lnTo>
                    <a:pt x="938276" y="765429"/>
                  </a:lnTo>
                  <a:lnTo>
                    <a:pt x="950976" y="765429"/>
                  </a:lnTo>
                  <a:cubicBezTo>
                    <a:pt x="950976" y="867918"/>
                    <a:pt x="867918" y="950976"/>
                    <a:pt x="765429" y="950976"/>
                  </a:cubicBezTo>
                  <a:lnTo>
                    <a:pt x="765429" y="938276"/>
                  </a:lnTo>
                  <a:lnTo>
                    <a:pt x="765429" y="950976"/>
                  </a:lnTo>
                  <a:lnTo>
                    <a:pt x="185547" y="950976"/>
                  </a:lnTo>
                  <a:lnTo>
                    <a:pt x="185547" y="938276"/>
                  </a:lnTo>
                  <a:lnTo>
                    <a:pt x="185547" y="950976"/>
                  </a:lnTo>
                  <a:cubicBezTo>
                    <a:pt x="83058" y="950976"/>
                    <a:pt x="0" y="867918"/>
                    <a:pt x="0" y="765429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429"/>
                  </a:lnTo>
                  <a:lnTo>
                    <a:pt x="12700" y="765429"/>
                  </a:lnTo>
                  <a:lnTo>
                    <a:pt x="25400" y="765429"/>
                  </a:lnTo>
                  <a:cubicBezTo>
                    <a:pt x="25400" y="853821"/>
                    <a:pt x="97028" y="925576"/>
                    <a:pt x="185547" y="925576"/>
                  </a:cubicBezTo>
                  <a:lnTo>
                    <a:pt x="765429" y="925576"/>
                  </a:lnTo>
                  <a:cubicBezTo>
                    <a:pt x="853821" y="925576"/>
                    <a:pt x="925576" y="853948"/>
                    <a:pt x="925576" y="765429"/>
                  </a:cubicBezTo>
                  <a:lnTo>
                    <a:pt x="925576" y="185547"/>
                  </a:lnTo>
                  <a:lnTo>
                    <a:pt x="938276" y="185547"/>
                  </a:lnTo>
                  <a:lnTo>
                    <a:pt x="925576" y="185547"/>
                  </a:lnTo>
                  <a:cubicBezTo>
                    <a:pt x="925576" y="97028"/>
                    <a:pt x="853821" y="25400"/>
                    <a:pt x="765429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881595" y="3347070"/>
            <a:ext cx="462706" cy="578495"/>
            <a:chOff x="0" y="0"/>
            <a:chExt cx="616942" cy="77132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16942" cy="771327"/>
            </a:xfrm>
            <a:custGeom>
              <a:avLst/>
              <a:gdLst/>
              <a:ahLst/>
              <a:cxnLst/>
              <a:rect l="l" t="t" r="r" b="b"/>
              <a:pathLst>
                <a:path w="616942" h="771327">
                  <a:moveTo>
                    <a:pt x="0" y="0"/>
                  </a:moveTo>
                  <a:lnTo>
                    <a:pt x="616942" y="0"/>
                  </a:lnTo>
                  <a:lnTo>
                    <a:pt x="616942" y="771327"/>
                  </a:lnTo>
                  <a:lnTo>
                    <a:pt x="0" y="7713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57150"/>
              <a:ext cx="616942" cy="7141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25"/>
                </a:lnSpc>
              </a:pPr>
              <a:r>
                <a:rPr lang="en-US" sz="362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768536" y="3395216"/>
            <a:ext cx="3439865" cy="481905"/>
            <a:chOff x="0" y="0"/>
            <a:chExt cx="4586487" cy="64254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586487" cy="642540"/>
            </a:xfrm>
            <a:custGeom>
              <a:avLst/>
              <a:gdLst/>
              <a:ahLst/>
              <a:cxnLst/>
              <a:rect l="l" t="t" r="r" b="b"/>
              <a:pathLst>
                <a:path w="4586487" h="642540">
                  <a:moveTo>
                    <a:pt x="0" y="0"/>
                  </a:moveTo>
                  <a:lnTo>
                    <a:pt x="4586487" y="0"/>
                  </a:lnTo>
                  <a:lnTo>
                    <a:pt x="4586487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4586487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Offline Capability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768536" y="4062115"/>
            <a:ext cx="3439865" cy="1974056"/>
            <a:chOff x="0" y="0"/>
            <a:chExt cx="4586487" cy="26320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586487" cy="2632075"/>
            </a:xfrm>
            <a:custGeom>
              <a:avLst/>
              <a:gdLst/>
              <a:ahLst/>
              <a:cxnLst/>
              <a:rect l="l" t="t" r="r" b="b"/>
              <a:pathLst>
                <a:path w="4586487" h="2632075">
                  <a:moveTo>
                    <a:pt x="0" y="0"/>
                  </a:moveTo>
                  <a:lnTo>
                    <a:pt x="4586487" y="0"/>
                  </a:lnTo>
                  <a:lnTo>
                    <a:pt x="4586487" y="2632075"/>
                  </a:lnTo>
                  <a:lnTo>
                    <a:pt x="0" y="26320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0"/>
              <a:ext cx="4586487" cy="27273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Enables auditing without internet dependency or privacy concerns.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928222" y="7619108"/>
            <a:ext cx="713185" cy="713185"/>
            <a:chOff x="0" y="0"/>
            <a:chExt cx="950913" cy="950913"/>
          </a:xfrm>
        </p:grpSpPr>
        <p:sp>
          <p:nvSpPr>
            <p:cNvPr id="34" name="Freeform 34"/>
            <p:cNvSpPr/>
            <p:nvPr/>
          </p:nvSpPr>
          <p:spPr>
            <a:xfrm>
              <a:off x="12700" y="12700"/>
              <a:ext cx="925576" cy="925576"/>
            </a:xfrm>
            <a:custGeom>
              <a:avLst/>
              <a:gdLst/>
              <a:ahLst/>
              <a:cxnLst/>
              <a:rect l="l" t="t" r="r" b="b"/>
              <a:pathLst>
                <a:path w="925576" h="925576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729" y="0"/>
                  </a:lnTo>
                  <a:cubicBezTo>
                    <a:pt x="848106" y="0"/>
                    <a:pt x="925576" y="77343"/>
                    <a:pt x="925576" y="172847"/>
                  </a:cubicBezTo>
                  <a:lnTo>
                    <a:pt x="925576" y="752729"/>
                  </a:lnTo>
                  <a:cubicBezTo>
                    <a:pt x="925576" y="848106"/>
                    <a:pt x="848233" y="925576"/>
                    <a:pt x="752729" y="925576"/>
                  </a:cubicBezTo>
                  <a:lnTo>
                    <a:pt x="172847" y="925576"/>
                  </a:lnTo>
                  <a:cubicBezTo>
                    <a:pt x="77343" y="925576"/>
                    <a:pt x="0" y="848106"/>
                    <a:pt x="0" y="752729"/>
                  </a:cubicBezTo>
                  <a:close/>
                </a:path>
              </a:pathLst>
            </a:custGeom>
            <a:solidFill>
              <a:srgbClr val="00318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950976" cy="950976"/>
            </a:xfrm>
            <a:custGeom>
              <a:avLst/>
              <a:gdLst/>
              <a:ahLst/>
              <a:cxnLst/>
              <a:rect l="l" t="t" r="r" b="b"/>
              <a:pathLst>
                <a:path w="950976" h="950976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lnTo>
                    <a:pt x="765429" y="12700"/>
                  </a:lnTo>
                  <a:lnTo>
                    <a:pt x="765429" y="0"/>
                  </a:lnTo>
                  <a:cubicBezTo>
                    <a:pt x="867918" y="0"/>
                    <a:pt x="950976" y="83058"/>
                    <a:pt x="950976" y="185547"/>
                  </a:cubicBezTo>
                  <a:lnTo>
                    <a:pt x="950976" y="765429"/>
                  </a:lnTo>
                  <a:lnTo>
                    <a:pt x="938276" y="765429"/>
                  </a:lnTo>
                  <a:lnTo>
                    <a:pt x="950976" y="765429"/>
                  </a:lnTo>
                  <a:cubicBezTo>
                    <a:pt x="950976" y="867918"/>
                    <a:pt x="867918" y="950976"/>
                    <a:pt x="765429" y="950976"/>
                  </a:cubicBezTo>
                  <a:lnTo>
                    <a:pt x="765429" y="938276"/>
                  </a:lnTo>
                  <a:lnTo>
                    <a:pt x="765429" y="950976"/>
                  </a:lnTo>
                  <a:lnTo>
                    <a:pt x="185547" y="950976"/>
                  </a:lnTo>
                  <a:lnTo>
                    <a:pt x="185547" y="938276"/>
                  </a:lnTo>
                  <a:lnTo>
                    <a:pt x="185547" y="950976"/>
                  </a:lnTo>
                  <a:cubicBezTo>
                    <a:pt x="83058" y="950976"/>
                    <a:pt x="0" y="867918"/>
                    <a:pt x="0" y="765429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429"/>
                  </a:lnTo>
                  <a:lnTo>
                    <a:pt x="12700" y="765429"/>
                  </a:lnTo>
                  <a:lnTo>
                    <a:pt x="25400" y="765429"/>
                  </a:lnTo>
                  <a:cubicBezTo>
                    <a:pt x="25400" y="853821"/>
                    <a:pt x="97028" y="925576"/>
                    <a:pt x="185547" y="925576"/>
                  </a:cubicBezTo>
                  <a:lnTo>
                    <a:pt x="765429" y="925576"/>
                  </a:lnTo>
                  <a:cubicBezTo>
                    <a:pt x="853821" y="925576"/>
                    <a:pt x="925576" y="853948"/>
                    <a:pt x="925576" y="765429"/>
                  </a:cubicBezTo>
                  <a:lnTo>
                    <a:pt x="925576" y="185547"/>
                  </a:lnTo>
                  <a:lnTo>
                    <a:pt x="938276" y="185547"/>
                  </a:lnTo>
                  <a:lnTo>
                    <a:pt x="925576" y="185547"/>
                  </a:lnTo>
                  <a:cubicBezTo>
                    <a:pt x="925576" y="97028"/>
                    <a:pt x="853821" y="25400"/>
                    <a:pt x="765429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194A99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8053462" y="7686451"/>
            <a:ext cx="462706" cy="578495"/>
            <a:chOff x="0" y="0"/>
            <a:chExt cx="616942" cy="77132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16942" cy="771327"/>
            </a:xfrm>
            <a:custGeom>
              <a:avLst/>
              <a:gdLst/>
              <a:ahLst/>
              <a:cxnLst/>
              <a:rect l="l" t="t" r="r" b="b"/>
              <a:pathLst>
                <a:path w="616942" h="771327">
                  <a:moveTo>
                    <a:pt x="0" y="0"/>
                  </a:moveTo>
                  <a:lnTo>
                    <a:pt x="616942" y="0"/>
                  </a:lnTo>
                  <a:lnTo>
                    <a:pt x="616942" y="771327"/>
                  </a:lnTo>
                  <a:lnTo>
                    <a:pt x="0" y="7713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57150"/>
              <a:ext cx="616942" cy="7141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25"/>
                </a:lnSpc>
              </a:pPr>
              <a:r>
                <a:rPr lang="en-US" sz="362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3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940404" y="7734597"/>
            <a:ext cx="4760267" cy="481905"/>
            <a:chOff x="0" y="0"/>
            <a:chExt cx="6347023" cy="64254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347023" cy="642540"/>
            </a:xfrm>
            <a:custGeom>
              <a:avLst/>
              <a:gdLst/>
              <a:ahLst/>
              <a:cxnLst/>
              <a:rect l="l" t="t" r="r" b="b"/>
              <a:pathLst>
                <a:path w="6347023" h="642540">
                  <a:moveTo>
                    <a:pt x="0" y="0"/>
                  </a:moveTo>
                  <a:lnTo>
                    <a:pt x="6347023" y="0"/>
                  </a:lnTo>
                  <a:lnTo>
                    <a:pt x="6347023" y="642540"/>
                  </a:lnTo>
                  <a:lnTo>
                    <a:pt x="0" y="642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9525"/>
              <a:ext cx="6347023" cy="652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Extensibility &amp; Scalability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940404" y="8401496"/>
            <a:ext cx="8267849" cy="987028"/>
            <a:chOff x="0" y="0"/>
            <a:chExt cx="11023798" cy="131603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023798" cy="1316037"/>
            </a:xfrm>
            <a:custGeom>
              <a:avLst/>
              <a:gdLst/>
              <a:ahLst/>
              <a:cxnLst/>
              <a:rect l="l" t="t" r="r" b="b"/>
              <a:pathLst>
                <a:path w="11023798" h="1316037">
                  <a:moveTo>
                    <a:pt x="0" y="0"/>
                  </a:moveTo>
                  <a:lnTo>
                    <a:pt x="11023798" y="0"/>
                  </a:lnTo>
                  <a:lnTo>
                    <a:pt x="11023798" y="1316037"/>
                  </a:lnTo>
                  <a:lnTo>
                    <a:pt x="0" y="1316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95250"/>
              <a:ext cx="11023798" cy="14112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Modular design supports future security workflow integrations and enhancements.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79748" y="1245394"/>
            <a:ext cx="12664380" cy="964109"/>
            <a:chOff x="0" y="0"/>
            <a:chExt cx="16885840" cy="1285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85841" cy="1285478"/>
            </a:xfrm>
            <a:custGeom>
              <a:avLst/>
              <a:gdLst/>
              <a:ahLst/>
              <a:cxnLst/>
              <a:rect l="l" t="t" r="r" b="b"/>
              <a:pathLst>
                <a:path w="16885841" h="1285478">
                  <a:moveTo>
                    <a:pt x="0" y="0"/>
                  </a:moveTo>
                  <a:lnTo>
                    <a:pt x="16885841" y="0"/>
                  </a:lnTo>
                  <a:lnTo>
                    <a:pt x="16885841" y="1285478"/>
                  </a:lnTo>
                  <a:lnTo>
                    <a:pt x="0" y="1285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885840" cy="13140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562"/>
                </a:lnSpc>
              </a:pPr>
              <a:r>
                <a:rPr lang="en-US" sz="6062">
                  <a:solidFill>
                    <a:srgbClr val="F5F0F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Future Enhancements &amp; Roadmap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79748" y="3073301"/>
            <a:ext cx="4779020" cy="963811"/>
            <a:chOff x="0" y="0"/>
            <a:chExt cx="6372027" cy="12850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72027" cy="1285082"/>
            </a:xfrm>
            <a:custGeom>
              <a:avLst/>
              <a:gdLst/>
              <a:ahLst/>
              <a:cxnLst/>
              <a:rect l="l" t="t" r="r" b="b"/>
              <a:pathLst>
                <a:path w="6372027" h="1285082">
                  <a:moveTo>
                    <a:pt x="0" y="0"/>
                  </a:moveTo>
                  <a:lnTo>
                    <a:pt x="6372027" y="0"/>
                  </a:lnTo>
                  <a:lnTo>
                    <a:pt x="6372027" y="1285082"/>
                  </a:lnTo>
                  <a:lnTo>
                    <a:pt x="0" y="1285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6372027" cy="12946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749"/>
                </a:lnSpc>
              </a:pPr>
              <a:r>
                <a:rPr lang="en-US" sz="300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TLS 1.3 &amp; Modern Cipher Support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9748" y="4222105"/>
            <a:ext cx="4779020" cy="1480542"/>
            <a:chOff x="0" y="0"/>
            <a:chExt cx="6372027" cy="19740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72027" cy="1974057"/>
            </a:xfrm>
            <a:custGeom>
              <a:avLst/>
              <a:gdLst/>
              <a:ahLst/>
              <a:cxnLst/>
              <a:rect l="l" t="t" r="r" b="b"/>
              <a:pathLst>
                <a:path w="6372027" h="1974057">
                  <a:moveTo>
                    <a:pt x="0" y="0"/>
                  </a:moveTo>
                  <a:lnTo>
                    <a:pt x="6372027" y="0"/>
                  </a:lnTo>
                  <a:lnTo>
                    <a:pt x="6372027" y="1974057"/>
                  </a:lnTo>
                  <a:lnTo>
                    <a:pt x="0" y="1974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6372027" cy="20693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Upgrading protocol and cipher analysis to cover latest standards for stronger security.</a:t>
              </a:r>
            </a:p>
          </p:txBody>
        </p:sp>
      </p:grpSp>
      <p:sp>
        <p:nvSpPr>
          <p:cNvPr id="14" name="Freeform 14" descr="preencoded.png"/>
          <p:cNvSpPr/>
          <p:nvPr/>
        </p:nvSpPr>
        <p:spPr>
          <a:xfrm>
            <a:off x="6321475" y="3111550"/>
            <a:ext cx="5644903" cy="5644902"/>
          </a:xfrm>
          <a:custGeom>
            <a:avLst/>
            <a:gdLst/>
            <a:ahLst/>
            <a:cxnLst/>
            <a:rect l="l" t="t" r="r" b="b"/>
            <a:pathLst>
              <a:path w="5644903" h="5644902">
                <a:moveTo>
                  <a:pt x="0" y="0"/>
                </a:moveTo>
                <a:lnTo>
                  <a:pt x="5644903" y="0"/>
                </a:lnTo>
                <a:lnTo>
                  <a:pt x="5644903" y="5644902"/>
                </a:lnTo>
                <a:lnTo>
                  <a:pt x="0" y="5644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777014" y="4028926"/>
            <a:ext cx="461516" cy="577006"/>
            <a:chOff x="0" y="0"/>
            <a:chExt cx="615355" cy="76934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5355" cy="769342"/>
            </a:xfrm>
            <a:custGeom>
              <a:avLst/>
              <a:gdLst/>
              <a:ahLst/>
              <a:cxnLst/>
              <a:rect l="l" t="t" r="r" b="b"/>
              <a:pathLst>
                <a:path w="615355" h="769342">
                  <a:moveTo>
                    <a:pt x="0" y="0"/>
                  </a:moveTo>
                  <a:lnTo>
                    <a:pt x="615355" y="0"/>
                  </a:lnTo>
                  <a:lnTo>
                    <a:pt x="615355" y="769342"/>
                  </a:lnTo>
                  <a:lnTo>
                    <a:pt x="0" y="7693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52400"/>
              <a:ext cx="615355" cy="9217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812"/>
                </a:lnSpc>
              </a:pPr>
              <a:r>
                <a:rPr lang="en-US" sz="362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429084" y="2826544"/>
            <a:ext cx="4779169" cy="963811"/>
            <a:chOff x="0" y="0"/>
            <a:chExt cx="6372225" cy="12850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72225" cy="1285082"/>
            </a:xfrm>
            <a:custGeom>
              <a:avLst/>
              <a:gdLst/>
              <a:ahLst/>
              <a:cxnLst/>
              <a:rect l="l" t="t" r="r" b="b"/>
              <a:pathLst>
                <a:path w="6372225" h="1285082">
                  <a:moveTo>
                    <a:pt x="0" y="0"/>
                  </a:moveTo>
                  <a:lnTo>
                    <a:pt x="6372225" y="0"/>
                  </a:lnTo>
                  <a:lnTo>
                    <a:pt x="6372225" y="1285082"/>
                  </a:lnTo>
                  <a:lnTo>
                    <a:pt x="0" y="1285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6372225" cy="12946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Machine Learning Risk Scores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429084" y="3975348"/>
            <a:ext cx="4779169" cy="1974056"/>
            <a:chOff x="0" y="0"/>
            <a:chExt cx="6372225" cy="26320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72225" cy="2632075"/>
            </a:xfrm>
            <a:custGeom>
              <a:avLst/>
              <a:gdLst/>
              <a:ahLst/>
              <a:cxnLst/>
              <a:rect l="l" t="t" r="r" b="b"/>
              <a:pathLst>
                <a:path w="6372225" h="2632075">
                  <a:moveTo>
                    <a:pt x="0" y="0"/>
                  </a:moveTo>
                  <a:lnTo>
                    <a:pt x="6372225" y="0"/>
                  </a:lnTo>
                  <a:lnTo>
                    <a:pt x="6372225" y="2632075"/>
                  </a:lnTo>
                  <a:lnTo>
                    <a:pt x="0" y="26320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6372225" cy="27273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Embedding AI to evaluate security posture dynamically and flag high-risk configurations.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6321475" y="3111550"/>
            <a:ext cx="5644903" cy="5644902"/>
          </a:xfrm>
          <a:custGeom>
            <a:avLst/>
            <a:gdLst/>
            <a:ahLst/>
            <a:cxnLst/>
            <a:rect l="l" t="t" r="r" b="b"/>
            <a:pathLst>
              <a:path w="5644903" h="5644902">
                <a:moveTo>
                  <a:pt x="0" y="0"/>
                </a:moveTo>
                <a:lnTo>
                  <a:pt x="5644903" y="0"/>
                </a:lnTo>
                <a:lnTo>
                  <a:pt x="5644903" y="5644902"/>
                </a:lnTo>
                <a:lnTo>
                  <a:pt x="0" y="5644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0529441" y="4509344"/>
            <a:ext cx="461516" cy="577006"/>
            <a:chOff x="0" y="0"/>
            <a:chExt cx="615355" cy="76934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15355" cy="769342"/>
            </a:xfrm>
            <a:custGeom>
              <a:avLst/>
              <a:gdLst/>
              <a:ahLst/>
              <a:cxnLst/>
              <a:rect l="l" t="t" r="r" b="b"/>
              <a:pathLst>
                <a:path w="615355" h="769342">
                  <a:moveTo>
                    <a:pt x="0" y="0"/>
                  </a:moveTo>
                  <a:lnTo>
                    <a:pt x="615355" y="0"/>
                  </a:lnTo>
                  <a:lnTo>
                    <a:pt x="615355" y="769342"/>
                  </a:lnTo>
                  <a:lnTo>
                    <a:pt x="0" y="7693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52400"/>
              <a:ext cx="615355" cy="9217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812"/>
                </a:lnSpc>
              </a:pPr>
              <a:r>
                <a:rPr lang="en-US" sz="362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429084" y="6412111"/>
            <a:ext cx="4779169" cy="963811"/>
            <a:chOff x="0" y="0"/>
            <a:chExt cx="6372225" cy="128508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72225" cy="1285082"/>
            </a:xfrm>
            <a:custGeom>
              <a:avLst/>
              <a:gdLst/>
              <a:ahLst/>
              <a:cxnLst/>
              <a:rect l="l" t="t" r="r" b="b"/>
              <a:pathLst>
                <a:path w="6372225" h="1285082">
                  <a:moveTo>
                    <a:pt x="0" y="0"/>
                  </a:moveTo>
                  <a:lnTo>
                    <a:pt x="6372225" y="0"/>
                  </a:lnTo>
                  <a:lnTo>
                    <a:pt x="6372225" y="1285082"/>
                  </a:lnTo>
                  <a:lnTo>
                    <a:pt x="0" y="1285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6372225" cy="12946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49"/>
                </a:lnSpc>
              </a:pPr>
              <a:r>
                <a:rPr lang="en-US" sz="300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Realtime Monitoring &amp; Alerts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429084" y="7560915"/>
            <a:ext cx="4779169" cy="1480542"/>
            <a:chOff x="0" y="0"/>
            <a:chExt cx="6372225" cy="197405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72225" cy="1974057"/>
            </a:xfrm>
            <a:custGeom>
              <a:avLst/>
              <a:gdLst/>
              <a:ahLst/>
              <a:cxnLst/>
              <a:rect l="l" t="t" r="r" b="b"/>
              <a:pathLst>
                <a:path w="6372225" h="1974057">
                  <a:moveTo>
                    <a:pt x="0" y="0"/>
                  </a:moveTo>
                  <a:lnTo>
                    <a:pt x="6372225" y="0"/>
                  </a:lnTo>
                  <a:lnTo>
                    <a:pt x="6372225" y="1974057"/>
                  </a:lnTo>
                  <a:lnTo>
                    <a:pt x="0" y="1974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6372225" cy="20693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Implementing continuous scans with notifications for instant vulnerability detection.</a:t>
              </a:r>
            </a:p>
          </p:txBody>
        </p:sp>
      </p:grpSp>
      <p:sp>
        <p:nvSpPr>
          <p:cNvPr id="34" name="Freeform 34" descr="preencoded.png"/>
          <p:cNvSpPr/>
          <p:nvPr/>
        </p:nvSpPr>
        <p:spPr>
          <a:xfrm>
            <a:off x="6321475" y="3111550"/>
            <a:ext cx="5644903" cy="5644902"/>
          </a:xfrm>
          <a:custGeom>
            <a:avLst/>
            <a:gdLst/>
            <a:ahLst/>
            <a:cxnLst/>
            <a:rect l="l" t="t" r="r" b="b"/>
            <a:pathLst>
              <a:path w="5644903" h="5644902">
                <a:moveTo>
                  <a:pt x="0" y="0"/>
                </a:moveTo>
                <a:lnTo>
                  <a:pt x="5644903" y="0"/>
                </a:lnTo>
                <a:lnTo>
                  <a:pt x="5644903" y="5644902"/>
                </a:lnTo>
                <a:lnTo>
                  <a:pt x="0" y="5644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10049024" y="7261771"/>
            <a:ext cx="461516" cy="577006"/>
            <a:chOff x="0" y="0"/>
            <a:chExt cx="615355" cy="76934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15355" cy="769342"/>
            </a:xfrm>
            <a:custGeom>
              <a:avLst/>
              <a:gdLst/>
              <a:ahLst/>
              <a:cxnLst/>
              <a:rect l="l" t="t" r="r" b="b"/>
              <a:pathLst>
                <a:path w="615355" h="769342">
                  <a:moveTo>
                    <a:pt x="0" y="0"/>
                  </a:moveTo>
                  <a:lnTo>
                    <a:pt x="615355" y="0"/>
                  </a:lnTo>
                  <a:lnTo>
                    <a:pt x="615355" y="769342"/>
                  </a:lnTo>
                  <a:lnTo>
                    <a:pt x="0" y="7693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152400"/>
              <a:ext cx="615355" cy="9217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812"/>
                </a:lnSpc>
              </a:pPr>
              <a:r>
                <a:rPr lang="en-US" sz="362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3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79748" y="6412111"/>
            <a:ext cx="4779020" cy="963811"/>
            <a:chOff x="0" y="0"/>
            <a:chExt cx="6372027" cy="128508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72027" cy="1285082"/>
            </a:xfrm>
            <a:custGeom>
              <a:avLst/>
              <a:gdLst/>
              <a:ahLst/>
              <a:cxnLst/>
              <a:rect l="l" t="t" r="r" b="b"/>
              <a:pathLst>
                <a:path w="6372027" h="1285082">
                  <a:moveTo>
                    <a:pt x="0" y="0"/>
                  </a:moveTo>
                  <a:lnTo>
                    <a:pt x="6372027" y="0"/>
                  </a:lnTo>
                  <a:lnTo>
                    <a:pt x="6372027" y="1285082"/>
                  </a:lnTo>
                  <a:lnTo>
                    <a:pt x="0" y="1285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9525"/>
              <a:ext cx="6372027" cy="12946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749"/>
                </a:lnSpc>
              </a:pPr>
              <a:r>
                <a:rPr lang="en-US" sz="3000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Interactive Visual Dashboard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79748" y="7560915"/>
            <a:ext cx="4779020" cy="1480542"/>
            <a:chOff x="0" y="0"/>
            <a:chExt cx="6372027" cy="197405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372027" cy="1974057"/>
            </a:xfrm>
            <a:custGeom>
              <a:avLst/>
              <a:gdLst/>
              <a:ahLst/>
              <a:cxnLst/>
              <a:rect l="l" t="t" r="r" b="b"/>
              <a:pathLst>
                <a:path w="6372027" h="1974057">
                  <a:moveTo>
                    <a:pt x="0" y="0"/>
                  </a:moveTo>
                  <a:lnTo>
                    <a:pt x="6372027" y="0"/>
                  </a:lnTo>
                  <a:lnTo>
                    <a:pt x="6372027" y="1974057"/>
                  </a:lnTo>
                  <a:lnTo>
                    <a:pt x="0" y="19740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95250"/>
              <a:ext cx="6372027" cy="20693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875"/>
                </a:lnSpc>
              </a:pPr>
              <a:r>
                <a:rPr lang="en-US" sz="237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Providing graphical summaries and drill-down capabilities for complex datasets.</a:t>
              </a:r>
            </a:p>
          </p:txBody>
        </p:sp>
      </p:grpSp>
      <p:sp>
        <p:nvSpPr>
          <p:cNvPr id="44" name="Freeform 44" descr="preencoded.png"/>
          <p:cNvSpPr/>
          <p:nvPr/>
        </p:nvSpPr>
        <p:spPr>
          <a:xfrm>
            <a:off x="6321475" y="3111550"/>
            <a:ext cx="5644903" cy="5644902"/>
          </a:xfrm>
          <a:custGeom>
            <a:avLst/>
            <a:gdLst/>
            <a:ahLst/>
            <a:cxnLst/>
            <a:rect l="l" t="t" r="r" b="b"/>
            <a:pathLst>
              <a:path w="5644903" h="5644902">
                <a:moveTo>
                  <a:pt x="0" y="0"/>
                </a:moveTo>
                <a:lnTo>
                  <a:pt x="5644903" y="0"/>
                </a:lnTo>
                <a:lnTo>
                  <a:pt x="5644903" y="5644902"/>
                </a:lnTo>
                <a:lnTo>
                  <a:pt x="0" y="56449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7296596" y="6781354"/>
            <a:ext cx="461516" cy="577006"/>
            <a:chOff x="0" y="0"/>
            <a:chExt cx="615355" cy="76934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15355" cy="769342"/>
            </a:xfrm>
            <a:custGeom>
              <a:avLst/>
              <a:gdLst/>
              <a:ahLst/>
              <a:cxnLst/>
              <a:rect l="l" t="t" r="r" b="b"/>
              <a:pathLst>
                <a:path w="615355" h="769342">
                  <a:moveTo>
                    <a:pt x="0" y="0"/>
                  </a:moveTo>
                  <a:lnTo>
                    <a:pt x="615355" y="0"/>
                  </a:lnTo>
                  <a:lnTo>
                    <a:pt x="615355" y="769342"/>
                  </a:lnTo>
                  <a:lnTo>
                    <a:pt x="0" y="7693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152400"/>
              <a:ext cx="615355" cy="9217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812"/>
                </a:lnSpc>
              </a:pPr>
              <a:r>
                <a:rPr lang="en-US" sz="3625">
                  <a:solidFill>
                    <a:srgbClr val="E2E6E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4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DOC-20250512-WA0006.</dc:title>
  <cp:lastModifiedBy>Honey Priya Dharshini V</cp:lastModifiedBy>
  <cp:revision>2</cp:revision>
  <dcterms:created xsi:type="dcterms:W3CDTF">2006-08-16T00:00:00Z</dcterms:created>
  <dcterms:modified xsi:type="dcterms:W3CDTF">2025-05-12T12:43:42Z</dcterms:modified>
  <dc:identifier>DAGnPB8oxMY</dc:identifier>
</cp:coreProperties>
</file>